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handoutMasterIdLst>
    <p:handoutMasterId r:id="rId108"/>
  </p:handoutMasterIdLst>
  <p:sldIdLst>
    <p:sldId id="256" r:id="rId2"/>
    <p:sldId id="329" r:id="rId3"/>
    <p:sldId id="440" r:id="rId4"/>
    <p:sldId id="432" r:id="rId5"/>
    <p:sldId id="420" r:id="rId6"/>
    <p:sldId id="488" r:id="rId7"/>
    <p:sldId id="434" r:id="rId8"/>
    <p:sldId id="300" r:id="rId9"/>
    <p:sldId id="301" r:id="rId10"/>
    <p:sldId id="402" r:id="rId11"/>
    <p:sldId id="423" r:id="rId12"/>
    <p:sldId id="302" r:id="rId13"/>
    <p:sldId id="435" r:id="rId14"/>
    <p:sldId id="303" r:id="rId15"/>
    <p:sldId id="424" r:id="rId16"/>
    <p:sldId id="403" r:id="rId17"/>
    <p:sldId id="437" r:id="rId18"/>
    <p:sldId id="405" r:id="rId19"/>
    <p:sldId id="404" r:id="rId20"/>
    <p:sldId id="306" r:id="rId21"/>
    <p:sldId id="282" r:id="rId22"/>
    <p:sldId id="443" r:id="rId23"/>
    <p:sldId id="465" r:id="rId24"/>
    <p:sldId id="467" r:id="rId25"/>
    <p:sldId id="412" r:id="rId26"/>
    <p:sldId id="413" r:id="rId27"/>
    <p:sldId id="354" r:id="rId28"/>
    <p:sldId id="332" r:id="rId29"/>
    <p:sldId id="438" r:id="rId30"/>
    <p:sldId id="477" r:id="rId31"/>
    <p:sldId id="482" r:id="rId32"/>
    <p:sldId id="479" r:id="rId33"/>
    <p:sldId id="312" r:id="rId34"/>
    <p:sldId id="319" r:id="rId35"/>
    <p:sldId id="453" r:id="rId36"/>
    <p:sldId id="340" r:id="rId37"/>
    <p:sldId id="321" r:id="rId38"/>
    <p:sldId id="308" r:id="rId39"/>
    <p:sldId id="480" r:id="rId40"/>
    <p:sldId id="358" r:id="rId41"/>
    <p:sldId id="363" r:id="rId42"/>
    <p:sldId id="364" r:id="rId43"/>
    <p:sldId id="365" r:id="rId44"/>
    <p:sldId id="366" r:id="rId45"/>
    <p:sldId id="368" r:id="rId46"/>
    <p:sldId id="415" r:id="rId47"/>
    <p:sldId id="371" r:id="rId48"/>
    <p:sldId id="372" r:id="rId49"/>
    <p:sldId id="373" r:id="rId50"/>
    <p:sldId id="446" r:id="rId51"/>
    <p:sldId id="375" r:id="rId52"/>
    <p:sldId id="376" r:id="rId53"/>
    <p:sldId id="478" r:id="rId54"/>
    <p:sldId id="377" r:id="rId55"/>
    <p:sldId id="421" r:id="rId56"/>
    <p:sldId id="379" r:id="rId57"/>
    <p:sldId id="380" r:id="rId58"/>
    <p:sldId id="381" r:id="rId59"/>
    <p:sldId id="383" r:id="rId60"/>
    <p:sldId id="384" r:id="rId61"/>
    <p:sldId id="385" r:id="rId62"/>
    <p:sldId id="386" r:id="rId63"/>
    <p:sldId id="387" r:id="rId64"/>
    <p:sldId id="388" r:id="rId65"/>
    <p:sldId id="389" r:id="rId66"/>
    <p:sldId id="390" r:id="rId67"/>
    <p:sldId id="391" r:id="rId68"/>
    <p:sldId id="392" r:id="rId69"/>
    <p:sldId id="394" r:id="rId70"/>
    <p:sldId id="395" r:id="rId71"/>
    <p:sldId id="396" r:id="rId72"/>
    <p:sldId id="397" r:id="rId73"/>
    <p:sldId id="398" r:id="rId74"/>
    <p:sldId id="399" r:id="rId75"/>
    <p:sldId id="400" r:id="rId76"/>
    <p:sldId id="401" r:id="rId77"/>
    <p:sldId id="359" r:id="rId78"/>
    <p:sldId id="462" r:id="rId79"/>
    <p:sldId id="463" r:id="rId80"/>
    <p:sldId id="422" r:id="rId81"/>
    <p:sldId id="441" r:id="rId82"/>
    <p:sldId id="442" r:id="rId83"/>
    <p:sldId id="444" r:id="rId84"/>
    <p:sldId id="445" r:id="rId85"/>
    <p:sldId id="454" r:id="rId86"/>
    <p:sldId id="455" r:id="rId87"/>
    <p:sldId id="456" r:id="rId88"/>
    <p:sldId id="457" r:id="rId89"/>
    <p:sldId id="458" r:id="rId90"/>
    <p:sldId id="459" r:id="rId91"/>
    <p:sldId id="460" r:id="rId92"/>
    <p:sldId id="469" r:id="rId93"/>
    <p:sldId id="470" r:id="rId94"/>
    <p:sldId id="471" r:id="rId95"/>
    <p:sldId id="472" r:id="rId96"/>
    <p:sldId id="473" r:id="rId97"/>
    <p:sldId id="474" r:id="rId98"/>
    <p:sldId id="481" r:id="rId99"/>
    <p:sldId id="483" r:id="rId100"/>
    <p:sldId id="484" r:id="rId101"/>
    <p:sldId id="485" r:id="rId102"/>
    <p:sldId id="486" r:id="rId103"/>
    <p:sldId id="475" r:id="rId104"/>
    <p:sldId id="489" r:id="rId105"/>
    <p:sldId id="490" r:id="rId106"/>
  </p:sldIdLst>
  <p:sldSz cx="9144000" cy="6858000" type="screen4x3"/>
  <p:notesSz cx="6858000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84" autoAdjust="0"/>
  </p:normalViewPr>
  <p:slideViewPr>
    <p:cSldViewPr>
      <p:cViewPr varScale="1">
        <p:scale>
          <a:sx n="73" d="100"/>
          <a:sy n="73" d="100"/>
        </p:scale>
        <p:origin x="-1354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9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="" xmlns:a16="http://schemas.microsoft.com/office/drawing/2014/main" id="{47A6607C-D98D-4B2B-BB57-0C2AA4BD164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>
            <a:extLst>
              <a:ext uri="{FF2B5EF4-FFF2-40B4-BE49-F238E27FC236}">
                <a16:creationId xmlns="" xmlns:a16="http://schemas.microsoft.com/office/drawing/2014/main" id="{ED390F20-D5AA-46CE-84F2-7F1A986548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>
            <a:extLst>
              <a:ext uri="{FF2B5EF4-FFF2-40B4-BE49-F238E27FC236}">
                <a16:creationId xmlns="" xmlns:a16="http://schemas.microsoft.com/office/drawing/2014/main" id="{21FA524F-3F56-4E08-A758-80FB5AED888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9" name="Rectangle 5">
            <a:extLst>
              <a:ext uri="{FF2B5EF4-FFF2-40B4-BE49-F238E27FC236}">
                <a16:creationId xmlns="" xmlns:a16="http://schemas.microsoft.com/office/drawing/2014/main" id="{9EA65A5D-923E-4C41-A37D-E7C0F9DC30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CED9539-754C-4271-82DB-2CA26B53A7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2611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="" xmlns:a16="http://schemas.microsoft.com/office/drawing/2014/main" id="{8D1FE33D-A498-4AAE-B6B1-225CBE2505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>
            <a:extLst>
              <a:ext uri="{FF2B5EF4-FFF2-40B4-BE49-F238E27FC236}">
                <a16:creationId xmlns="" xmlns:a16="http://schemas.microsoft.com/office/drawing/2014/main" id="{ECB6F53C-DD0D-4D70-B530-3E108E1DF11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>
            <a:extLst>
              <a:ext uri="{FF2B5EF4-FFF2-40B4-BE49-F238E27FC236}">
                <a16:creationId xmlns="" xmlns:a16="http://schemas.microsoft.com/office/drawing/2014/main" id="{54F853BF-BE1B-4A19-BA67-A4302B0B1CB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2025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>
            <a:extLst>
              <a:ext uri="{FF2B5EF4-FFF2-40B4-BE49-F238E27FC236}">
                <a16:creationId xmlns="" xmlns:a16="http://schemas.microsoft.com/office/drawing/2014/main" id="{81982B0E-43CC-4ACE-B4D9-848D4C01FD9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91063"/>
            <a:ext cx="548640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49158" name="Rectangle 6">
            <a:extLst>
              <a:ext uri="{FF2B5EF4-FFF2-40B4-BE49-F238E27FC236}">
                <a16:creationId xmlns="" xmlns:a16="http://schemas.microsoft.com/office/drawing/2014/main" id="{EC96BFF0-000E-463D-9900-1FD0F791008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9" name="Rectangle 7">
            <a:extLst>
              <a:ext uri="{FF2B5EF4-FFF2-40B4-BE49-F238E27FC236}">
                <a16:creationId xmlns="" xmlns:a16="http://schemas.microsoft.com/office/drawing/2014/main" id="{709130A6-6D48-4FD0-A166-C821290E3B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378950"/>
            <a:ext cx="2971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D8E7D47-2D0D-48F4-9B8A-2F45E09DF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194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="" xmlns:a16="http://schemas.microsoft.com/office/drawing/2014/main" id="{9BE42C35-F99C-40F9-819A-32C56A6E92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1AA555F-6E9B-49BE-B129-CFDF23FB7F4C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  <p:sp>
        <p:nvSpPr>
          <p:cNvPr id="5123" name="Rectangle 2">
            <a:extLst>
              <a:ext uri="{FF2B5EF4-FFF2-40B4-BE49-F238E27FC236}">
                <a16:creationId xmlns="" xmlns:a16="http://schemas.microsoft.com/office/drawing/2014/main" id="{6E983989-4C8C-4846-8CAC-42C994B9A2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="" xmlns:a16="http://schemas.microsoft.com/office/drawing/2014/main" id="{30CDEAF3-5603-4D72-B125-E342DD65AC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>
            <a:extLst>
              <a:ext uri="{FF2B5EF4-FFF2-40B4-BE49-F238E27FC236}">
                <a16:creationId xmlns="" xmlns:a16="http://schemas.microsoft.com/office/drawing/2014/main" id="{61895455-F71F-4C59-9D16-50C26E483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A3BE9F-EE03-4FC0-AB5E-FE673890C598}" type="slidenum">
              <a:rPr lang="ru-RU" altLang="ru-RU" smtClean="0"/>
              <a:pPr>
                <a:spcBef>
                  <a:spcPct val="0"/>
                </a:spcBef>
              </a:pPr>
              <a:t>52</a:t>
            </a:fld>
            <a:endParaRPr lang="ru-RU" altLang="ru-RU"/>
          </a:p>
        </p:txBody>
      </p:sp>
      <p:sp>
        <p:nvSpPr>
          <p:cNvPr id="71683" name="Rectangle 2">
            <a:extLst>
              <a:ext uri="{FF2B5EF4-FFF2-40B4-BE49-F238E27FC236}">
                <a16:creationId xmlns="" xmlns:a16="http://schemas.microsoft.com/office/drawing/2014/main" id="{B9FCD1DC-722E-4556-8274-9A32A5D49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="" xmlns:a16="http://schemas.microsoft.com/office/drawing/2014/main" id="{39439A69-29A7-4E21-A09D-B95D063C2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>
            <a:extLst>
              <a:ext uri="{FF2B5EF4-FFF2-40B4-BE49-F238E27FC236}">
                <a16:creationId xmlns="" xmlns:a16="http://schemas.microsoft.com/office/drawing/2014/main" id="{D5CDB578-6E88-489D-906A-267DDAAD8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E5138C-DD92-46DA-9BEF-EEABC2BB6295}" type="slidenum">
              <a:rPr lang="ru-RU" altLang="ru-RU" smtClean="0"/>
              <a:pPr>
                <a:spcBef>
                  <a:spcPct val="0"/>
                </a:spcBef>
              </a:pPr>
              <a:t>54</a:t>
            </a:fld>
            <a:endParaRPr lang="ru-RU" altLang="ru-RU"/>
          </a:p>
        </p:txBody>
      </p:sp>
      <p:sp>
        <p:nvSpPr>
          <p:cNvPr id="73731" name="Rectangle 2">
            <a:extLst>
              <a:ext uri="{FF2B5EF4-FFF2-40B4-BE49-F238E27FC236}">
                <a16:creationId xmlns="" xmlns:a16="http://schemas.microsoft.com/office/drawing/2014/main" id="{A599734F-055C-4B62-9D22-D4D1ABC54C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="" xmlns:a16="http://schemas.microsoft.com/office/drawing/2014/main" id="{9E4AEB19-233B-4BA2-A5F4-863B02580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="" xmlns:a16="http://schemas.microsoft.com/office/drawing/2014/main" id="{9812DDDC-84E0-4197-840E-BC88C01F4E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B8EA35-265A-4F3A-96A6-B3074DCFEDEB}" type="slidenum">
              <a:rPr lang="ru-RU" altLang="ru-RU" smtClean="0"/>
              <a:pPr>
                <a:spcBef>
                  <a:spcPct val="0"/>
                </a:spcBef>
              </a:pPr>
              <a:t>56</a:t>
            </a:fld>
            <a:endParaRPr lang="ru-RU" altLang="ru-RU"/>
          </a:p>
        </p:txBody>
      </p:sp>
      <p:sp>
        <p:nvSpPr>
          <p:cNvPr id="75779" name="Rectangle 2">
            <a:extLst>
              <a:ext uri="{FF2B5EF4-FFF2-40B4-BE49-F238E27FC236}">
                <a16:creationId xmlns="" xmlns:a16="http://schemas.microsoft.com/office/drawing/2014/main" id="{BD8764EC-E9F4-488A-9DF3-D8F056D3BB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="" xmlns:a16="http://schemas.microsoft.com/office/drawing/2014/main" id="{519FB1FC-DFE4-4EDF-A0E2-F762258D15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="" xmlns:a16="http://schemas.microsoft.com/office/drawing/2014/main" id="{86A58E1A-401D-49B8-91C6-9E53411172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8938262-5E67-4F98-9B4A-286129E924F3}" type="slidenum">
              <a:rPr lang="ru-RU" altLang="ru-RU" smtClean="0"/>
              <a:pPr>
                <a:spcBef>
                  <a:spcPct val="0"/>
                </a:spcBef>
              </a:pPr>
              <a:t>58</a:t>
            </a:fld>
            <a:endParaRPr lang="ru-RU" altLang="ru-RU"/>
          </a:p>
        </p:txBody>
      </p:sp>
      <p:sp>
        <p:nvSpPr>
          <p:cNvPr id="78851" name="Rectangle 2">
            <a:extLst>
              <a:ext uri="{FF2B5EF4-FFF2-40B4-BE49-F238E27FC236}">
                <a16:creationId xmlns="" xmlns:a16="http://schemas.microsoft.com/office/drawing/2014/main" id="{DE10B4CC-0BFF-4D14-8174-4D5C2EDECD6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>
            <a:extLst>
              <a:ext uri="{FF2B5EF4-FFF2-40B4-BE49-F238E27FC236}">
                <a16:creationId xmlns="" xmlns:a16="http://schemas.microsoft.com/office/drawing/2014/main" id="{550F0937-744E-4E5F-B3A5-1B84FE08F6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>
            <a:extLst>
              <a:ext uri="{FF2B5EF4-FFF2-40B4-BE49-F238E27FC236}">
                <a16:creationId xmlns="" xmlns:a16="http://schemas.microsoft.com/office/drawing/2014/main" id="{1B11A0A9-013E-40FD-ACBB-3CD83A4CA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510E3F-F41F-46F6-86BA-6D0F360A9646}" type="slidenum">
              <a:rPr lang="ru-RU" altLang="ru-RU" smtClean="0"/>
              <a:pPr>
                <a:spcBef>
                  <a:spcPct val="0"/>
                </a:spcBef>
              </a:pPr>
              <a:t>59</a:t>
            </a:fld>
            <a:endParaRPr lang="ru-RU" altLang="ru-RU"/>
          </a:p>
        </p:txBody>
      </p:sp>
      <p:sp>
        <p:nvSpPr>
          <p:cNvPr id="80899" name="Rectangle 2">
            <a:extLst>
              <a:ext uri="{FF2B5EF4-FFF2-40B4-BE49-F238E27FC236}">
                <a16:creationId xmlns="" xmlns:a16="http://schemas.microsoft.com/office/drawing/2014/main" id="{010EEBFF-E1E4-4DCD-9565-D99F384F3F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>
            <a:extLst>
              <a:ext uri="{FF2B5EF4-FFF2-40B4-BE49-F238E27FC236}">
                <a16:creationId xmlns="" xmlns:a16="http://schemas.microsoft.com/office/drawing/2014/main" id="{79814FD0-935B-403B-8BAA-E846B4E92A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>
            <a:extLst>
              <a:ext uri="{FF2B5EF4-FFF2-40B4-BE49-F238E27FC236}">
                <a16:creationId xmlns="" xmlns:a16="http://schemas.microsoft.com/office/drawing/2014/main" id="{1C715927-75AA-402D-879F-A33C6A8817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2A00FB-FF0E-4F2B-A2FE-846AE960B373}" type="slidenum">
              <a:rPr lang="ru-RU" altLang="ru-RU" smtClean="0"/>
              <a:pPr>
                <a:spcBef>
                  <a:spcPct val="0"/>
                </a:spcBef>
              </a:pPr>
              <a:t>60</a:t>
            </a:fld>
            <a:endParaRPr lang="ru-RU" altLang="ru-RU"/>
          </a:p>
        </p:txBody>
      </p:sp>
      <p:sp>
        <p:nvSpPr>
          <p:cNvPr id="84995" name="Rectangle 2">
            <a:extLst>
              <a:ext uri="{FF2B5EF4-FFF2-40B4-BE49-F238E27FC236}">
                <a16:creationId xmlns="" xmlns:a16="http://schemas.microsoft.com/office/drawing/2014/main" id="{C60263E3-755A-45D6-BC25-075FA89B2A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>
            <a:extLst>
              <a:ext uri="{FF2B5EF4-FFF2-40B4-BE49-F238E27FC236}">
                <a16:creationId xmlns="" xmlns:a16="http://schemas.microsoft.com/office/drawing/2014/main" id="{93F4E7AE-A738-44EC-94AA-DB4912A12B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>
            <a:extLst>
              <a:ext uri="{FF2B5EF4-FFF2-40B4-BE49-F238E27FC236}">
                <a16:creationId xmlns="" xmlns:a16="http://schemas.microsoft.com/office/drawing/2014/main" id="{CD11C6DE-13BF-4E35-8E50-DB5E32BB8B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EF72D2-D40C-4108-9B59-9C15D82477F0}" type="slidenum">
              <a:rPr lang="ru-RU" altLang="ru-RU" smtClean="0"/>
              <a:pPr>
                <a:spcBef>
                  <a:spcPct val="0"/>
                </a:spcBef>
              </a:pPr>
              <a:t>61</a:t>
            </a:fld>
            <a:endParaRPr lang="ru-RU" altLang="ru-RU"/>
          </a:p>
        </p:txBody>
      </p:sp>
      <p:sp>
        <p:nvSpPr>
          <p:cNvPr id="87043" name="Rectangle 2">
            <a:extLst>
              <a:ext uri="{FF2B5EF4-FFF2-40B4-BE49-F238E27FC236}">
                <a16:creationId xmlns="" xmlns:a16="http://schemas.microsoft.com/office/drawing/2014/main" id="{6C4D800B-BD02-4F1B-A503-5A6DB54EA9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>
            <a:extLst>
              <a:ext uri="{FF2B5EF4-FFF2-40B4-BE49-F238E27FC236}">
                <a16:creationId xmlns="" xmlns:a16="http://schemas.microsoft.com/office/drawing/2014/main" id="{343A55AF-31A9-4F34-8F1E-4A005C45B2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>
            <a:extLst>
              <a:ext uri="{FF2B5EF4-FFF2-40B4-BE49-F238E27FC236}">
                <a16:creationId xmlns="" xmlns:a16="http://schemas.microsoft.com/office/drawing/2014/main" id="{06BE4B47-F38A-459F-BF2C-9F78ABDB1A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331646-7EA8-47B8-AD96-3E85EB77D218}" type="slidenum">
              <a:rPr lang="ru-RU" altLang="ru-RU" smtClean="0"/>
              <a:pPr>
                <a:spcBef>
                  <a:spcPct val="0"/>
                </a:spcBef>
              </a:pPr>
              <a:t>62</a:t>
            </a:fld>
            <a:endParaRPr lang="ru-RU" altLang="ru-RU"/>
          </a:p>
        </p:txBody>
      </p:sp>
      <p:sp>
        <p:nvSpPr>
          <p:cNvPr id="89091" name="Rectangle 2">
            <a:extLst>
              <a:ext uri="{FF2B5EF4-FFF2-40B4-BE49-F238E27FC236}">
                <a16:creationId xmlns="" xmlns:a16="http://schemas.microsoft.com/office/drawing/2014/main" id="{CEF87A94-0AC5-46E3-B5F2-E9E806EBB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>
            <a:extLst>
              <a:ext uri="{FF2B5EF4-FFF2-40B4-BE49-F238E27FC236}">
                <a16:creationId xmlns="" xmlns:a16="http://schemas.microsoft.com/office/drawing/2014/main" id="{A446DA80-8ADC-4B6A-A8B2-0CAFC63B26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>
            <a:extLst>
              <a:ext uri="{FF2B5EF4-FFF2-40B4-BE49-F238E27FC236}">
                <a16:creationId xmlns="" xmlns:a16="http://schemas.microsoft.com/office/drawing/2014/main" id="{9673C7F0-B9E0-4EBA-ADDA-08FEF77304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B1209C-0F9E-471F-A15F-37C7F6A13659}" type="slidenum">
              <a:rPr lang="ru-RU" altLang="ru-RU" smtClean="0"/>
              <a:pPr>
                <a:spcBef>
                  <a:spcPct val="0"/>
                </a:spcBef>
              </a:pPr>
              <a:t>68</a:t>
            </a:fld>
            <a:endParaRPr lang="ru-RU" altLang="ru-RU"/>
          </a:p>
        </p:txBody>
      </p:sp>
      <p:sp>
        <p:nvSpPr>
          <p:cNvPr id="96259" name="Rectangle 2">
            <a:extLst>
              <a:ext uri="{FF2B5EF4-FFF2-40B4-BE49-F238E27FC236}">
                <a16:creationId xmlns="" xmlns:a16="http://schemas.microsoft.com/office/drawing/2014/main" id="{6B6F099E-0F5F-49C3-83AC-602E3E6A3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>
            <a:extLst>
              <a:ext uri="{FF2B5EF4-FFF2-40B4-BE49-F238E27FC236}">
                <a16:creationId xmlns="" xmlns:a16="http://schemas.microsoft.com/office/drawing/2014/main" id="{6A2A339B-C729-4E42-8DE0-61F6EB668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="" xmlns:a16="http://schemas.microsoft.com/office/drawing/2014/main" id="{DFC540E7-32E9-4D59-A363-97AEA4F55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38404B-51C4-4B74-9A12-2BB971A56D41}" type="slidenum">
              <a:rPr lang="ru-RU" altLang="ru-RU" smtClean="0"/>
              <a:pPr>
                <a:spcBef>
                  <a:spcPct val="0"/>
                </a:spcBef>
              </a:pPr>
              <a:t>76</a:t>
            </a:fld>
            <a:endParaRPr lang="ru-RU" altLang="ru-RU"/>
          </a:p>
        </p:txBody>
      </p:sp>
      <p:sp>
        <p:nvSpPr>
          <p:cNvPr id="106499" name="Rectangle 2">
            <a:extLst>
              <a:ext uri="{FF2B5EF4-FFF2-40B4-BE49-F238E27FC236}">
                <a16:creationId xmlns="" xmlns:a16="http://schemas.microsoft.com/office/drawing/2014/main" id="{0F836255-490D-46BE-A203-DD4EDAC32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>
            <a:extLst>
              <a:ext uri="{FF2B5EF4-FFF2-40B4-BE49-F238E27FC236}">
                <a16:creationId xmlns="" xmlns:a16="http://schemas.microsoft.com/office/drawing/2014/main" id="{55E913EB-08FE-4A16-A022-CA7947E6F8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>
            <a:extLst>
              <a:ext uri="{FF2B5EF4-FFF2-40B4-BE49-F238E27FC236}">
                <a16:creationId xmlns="" xmlns:a16="http://schemas.microsoft.com/office/drawing/2014/main" id="{43A8E3B8-800C-4184-8124-8B9101C033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Заметки 2">
            <a:extLst>
              <a:ext uri="{FF2B5EF4-FFF2-40B4-BE49-F238E27FC236}">
                <a16:creationId xmlns="" xmlns:a16="http://schemas.microsoft.com/office/drawing/2014/main" id="{60FDC4F8-7FC4-4D65-AEF3-490ADD55D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7172" name="Номер слайда 3">
            <a:extLst>
              <a:ext uri="{FF2B5EF4-FFF2-40B4-BE49-F238E27FC236}">
                <a16:creationId xmlns="" xmlns:a16="http://schemas.microsoft.com/office/drawing/2014/main" id="{A30D9C03-B6BA-4EBB-80D9-4E0DE25AB4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8480DB-22DF-4DE9-B52D-3960EB611C66}" type="slidenum">
              <a:rPr lang="ru-RU" altLang="ru-RU" smtClean="0"/>
              <a:pPr>
                <a:spcBef>
                  <a:spcPct val="0"/>
                </a:spcBef>
              </a:pPr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="" xmlns:a16="http://schemas.microsoft.com/office/drawing/2014/main" id="{E2D2CDF1-F2A4-4071-B49C-47E5109232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31BD92-0ADB-4AFE-894C-4D3073C70A0B}" type="slidenum">
              <a:rPr lang="ru-RU" altLang="ru-RU" smtClean="0"/>
              <a:pPr>
                <a:spcBef>
                  <a:spcPct val="0"/>
                </a:spcBef>
              </a:pPr>
              <a:t>90</a:t>
            </a:fld>
            <a:endParaRPr lang="ru-RU" altLang="ru-RU"/>
          </a:p>
        </p:txBody>
      </p:sp>
      <p:sp>
        <p:nvSpPr>
          <p:cNvPr id="51203" name="Rectangle 2">
            <a:extLst>
              <a:ext uri="{FF2B5EF4-FFF2-40B4-BE49-F238E27FC236}">
                <a16:creationId xmlns="" xmlns:a16="http://schemas.microsoft.com/office/drawing/2014/main" id="{2C08E388-69FC-4969-9D50-3F4CBBCDC5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="" xmlns:a16="http://schemas.microsoft.com/office/drawing/2014/main" id="{A2751109-A5E8-4C89-BBBD-D548A4E164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656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="" xmlns:a16="http://schemas.microsoft.com/office/drawing/2014/main" id="{2019A821-C598-42D4-9B7A-1DBA408E40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C2FCBC-27FE-431B-8771-7405579F865B}" type="slidenum">
              <a:rPr lang="ru-RU" altLang="ru-RU" smtClean="0"/>
              <a:pPr>
                <a:spcBef>
                  <a:spcPct val="0"/>
                </a:spcBef>
              </a:pPr>
              <a:t>102</a:t>
            </a:fld>
            <a:endParaRPr lang="ru-RU" altLang="ru-RU"/>
          </a:p>
        </p:txBody>
      </p:sp>
      <p:sp>
        <p:nvSpPr>
          <p:cNvPr id="82947" name="Rectangle 2">
            <a:extLst>
              <a:ext uri="{FF2B5EF4-FFF2-40B4-BE49-F238E27FC236}">
                <a16:creationId xmlns="" xmlns:a16="http://schemas.microsoft.com/office/drawing/2014/main" id="{615A6636-65A1-4892-BABF-072A0E7F71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="" xmlns:a16="http://schemas.microsoft.com/office/drawing/2014/main" id="{F1F78252-545C-4FFC-9A13-6757B38402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37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="" xmlns:a16="http://schemas.microsoft.com/office/drawing/2014/main" id="{E7C85C88-186E-489C-A359-D4C6B021FC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>
            <a:extLst>
              <a:ext uri="{FF2B5EF4-FFF2-40B4-BE49-F238E27FC236}">
                <a16:creationId xmlns="" xmlns:a16="http://schemas.microsoft.com/office/drawing/2014/main" id="{92E51B3A-7684-4AA8-8346-05A37B6B4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388" name="Номер слайда 3">
            <a:extLst>
              <a:ext uri="{FF2B5EF4-FFF2-40B4-BE49-F238E27FC236}">
                <a16:creationId xmlns="" xmlns:a16="http://schemas.microsoft.com/office/drawing/2014/main" id="{9AF90860-D5D3-4DC1-9C41-5ECEEABB67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991CE-B7C4-451B-B47A-0129C96BFB1E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="" xmlns:a16="http://schemas.microsoft.com/office/drawing/2014/main" id="{B0B0DEC9-FEA9-422A-9F91-B26707911A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AD5F871-A977-4EA3-805F-627D208281F2}" type="slidenum">
              <a:rPr lang="ru-RU" altLang="ru-RU" smtClean="0"/>
              <a:pPr>
                <a:spcBef>
                  <a:spcPct val="0"/>
                </a:spcBef>
              </a:pPr>
              <a:t>21</a:t>
            </a:fld>
            <a:endParaRPr lang="ru-RU" altLang="ru-RU"/>
          </a:p>
        </p:txBody>
      </p:sp>
      <p:sp>
        <p:nvSpPr>
          <p:cNvPr id="27651" name="Rectangle 2">
            <a:extLst>
              <a:ext uri="{FF2B5EF4-FFF2-40B4-BE49-F238E27FC236}">
                <a16:creationId xmlns="" xmlns:a16="http://schemas.microsoft.com/office/drawing/2014/main" id="{034883A1-F8A5-4866-9126-9AEC3A1DC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="" xmlns:a16="http://schemas.microsoft.com/office/drawing/2014/main" id="{5C437C6C-705B-4D22-A8B1-EBF152292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="" xmlns:a16="http://schemas.microsoft.com/office/drawing/2014/main" id="{542172F7-616E-44B7-82D4-919ECFB763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0294BE-DDAB-4084-AA94-093B2D23A04F}" type="slidenum">
              <a:rPr lang="ru-RU" altLang="ru-RU" smtClean="0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  <p:sp>
        <p:nvSpPr>
          <p:cNvPr id="53251" name="Rectangle 2">
            <a:extLst>
              <a:ext uri="{FF2B5EF4-FFF2-40B4-BE49-F238E27FC236}">
                <a16:creationId xmlns="" xmlns:a16="http://schemas.microsoft.com/office/drawing/2014/main" id="{6023564C-331C-43E9-9864-282B5615E9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="" xmlns:a16="http://schemas.microsoft.com/office/drawing/2014/main" id="{2E241941-D646-4A0A-B706-E226D6242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="" xmlns:a16="http://schemas.microsoft.com/office/drawing/2014/main" id="{63B4B5E7-5001-46BA-BFC1-0C8FD8A6A7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12352D-0C4A-404C-9B5A-93B104C42CD7}" type="slidenum">
              <a:rPr lang="ru-RU" altLang="ru-RU" smtClean="0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56323" name="Rectangle 2">
            <a:extLst>
              <a:ext uri="{FF2B5EF4-FFF2-40B4-BE49-F238E27FC236}">
                <a16:creationId xmlns="" xmlns:a16="http://schemas.microsoft.com/office/drawing/2014/main" id="{073F40F0-EC38-427F-9CCA-F79F83F2D1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="" xmlns:a16="http://schemas.microsoft.com/office/drawing/2014/main" id="{FDE66F78-5902-48AF-AD80-A6E158E0B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="" xmlns:a16="http://schemas.microsoft.com/office/drawing/2014/main" id="{B05367FE-BAFC-4105-98D1-D858768063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A4F9D6-F1BA-45AE-9A5E-8D85BC4751ED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  <p:sp>
        <p:nvSpPr>
          <p:cNvPr id="61443" name="Rectangle 2">
            <a:extLst>
              <a:ext uri="{FF2B5EF4-FFF2-40B4-BE49-F238E27FC236}">
                <a16:creationId xmlns="" xmlns:a16="http://schemas.microsoft.com/office/drawing/2014/main" id="{9CACFAC0-B769-4A88-B538-C7081D664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>
            <a:extLst>
              <a:ext uri="{FF2B5EF4-FFF2-40B4-BE49-F238E27FC236}">
                <a16:creationId xmlns="" xmlns:a16="http://schemas.microsoft.com/office/drawing/2014/main" id="{38F0C7EF-BC32-49E2-977A-EA68974708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="" xmlns:a16="http://schemas.microsoft.com/office/drawing/2014/main" id="{867CCE7E-8AC0-4AB5-872E-6A1F1D754E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A7CDE0-2FF3-4264-960F-3BF25BD2D6B4}" type="slidenum">
              <a:rPr lang="ru-RU" altLang="ru-RU" smtClean="0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  <p:sp>
        <p:nvSpPr>
          <p:cNvPr id="66563" name="Rectangle 2">
            <a:extLst>
              <a:ext uri="{FF2B5EF4-FFF2-40B4-BE49-F238E27FC236}">
                <a16:creationId xmlns="" xmlns:a16="http://schemas.microsoft.com/office/drawing/2014/main" id="{A4334BA3-8983-47B0-B991-56C1D206DF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="" xmlns:a16="http://schemas.microsoft.com/office/drawing/2014/main" id="{331593DD-592E-4172-ACB2-AAD313568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>
            <a:extLst>
              <a:ext uri="{FF2B5EF4-FFF2-40B4-BE49-F238E27FC236}">
                <a16:creationId xmlns="" xmlns:a16="http://schemas.microsoft.com/office/drawing/2014/main" id="{84D8887F-43BC-4CD1-858B-5F4615502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F62836F-472A-433D-98E0-028C250F0E78}" type="slidenum">
              <a:rPr lang="ru-RU" altLang="ru-RU" smtClean="0"/>
              <a:pPr>
                <a:spcBef>
                  <a:spcPct val="0"/>
                </a:spcBef>
              </a:pPr>
              <a:t>51</a:t>
            </a:fld>
            <a:endParaRPr lang="ru-RU" altLang="ru-RU"/>
          </a:p>
        </p:txBody>
      </p:sp>
      <p:sp>
        <p:nvSpPr>
          <p:cNvPr id="69635" name="Rectangle 2">
            <a:extLst>
              <a:ext uri="{FF2B5EF4-FFF2-40B4-BE49-F238E27FC236}">
                <a16:creationId xmlns="" xmlns:a16="http://schemas.microsoft.com/office/drawing/2014/main" id="{FED3629F-C3FC-41BE-A45F-3A2190BCF4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="" xmlns:a16="http://schemas.microsoft.com/office/drawing/2014/main" id="{9F795E2E-8EA4-470E-836D-9BDDE9375A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C0FA5AD4-BA3A-44DC-A02C-520D319FBF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35D0BB04-8402-4A67-88F8-EE2D026BAC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CB44DC6-6C48-4FB9-A8CD-7BD1BBCBD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FCB81-259D-418E-8C58-267DA2E12A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1626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3942033-2BED-43CB-BF66-F0AD254DBB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7AE0632E-563B-4E1D-B49D-14FDB82B33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30E9BFD-DAA9-423A-8CD5-B3C5708C41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50C08-5C8A-41A6-963B-9208F52879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903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07CAE76C-245E-4F06-801B-26BDF1601D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A1A06E19-E144-49C8-84FB-0C8E224E36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D2363678-D603-48B9-9947-0DDAD81430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A4BCA-E79C-4030-9303-79C79F1CC5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1294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AA237815-E5C7-457E-A5E6-A3D6B751FF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9063696-0B95-4872-842F-0E8AAB620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FC34ED9-C481-4836-A565-4219558656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60C56-5724-4F0D-A75B-90293ADE2B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776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D81619D-380B-4B78-B013-F855A445DE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6BB1F83B-E607-450E-A5BB-9A19F7C884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7142612-A13F-4030-BF10-0D99E64FAC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86217-17E8-4E0A-9AD9-88F65CFDF1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3352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39E6DB9-D614-49AF-8F0A-F091B5753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9C43C4D-8D40-4D21-AB74-04AF42D148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575BF69-BC68-420B-A570-F99E9AC8A1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7C3D-94A5-4BAE-863B-9ACA8125B2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658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8708F7B1-E2F6-4A6E-B5EA-F555B542F2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8812E923-48E7-494F-9FB6-20304A6397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2042DDF8-6CFF-4A6E-B584-D9D9A932C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6F234-D447-48E2-B817-A0757C6A63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5502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EF6EEC73-BB0B-4E08-B58F-A60824D7D4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AB6E1162-3BA0-4363-B5C6-51F362DD8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2256DC4-3919-4C74-89B4-95AE030A7B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1FBCC7-350B-469F-B8F2-3FD12B899B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984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083042F8-F3AF-4FA2-B786-92013A184F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D54D02B9-7BDD-4FE9-8CDF-AF842B7E6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B53D9A5-1710-409C-A602-EE3103713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E4457-3004-4CCF-BD39-83E9CCD88B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1421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FE93EAB-F4B8-4C39-8096-8CF1916E21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2BD8896B-149D-4654-B7C3-9C1821B47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8EDCC48-02F0-4743-930A-AEB238EC12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E962C-D87C-450D-B637-644789D038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9720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CD39C9A-EB5B-4876-874E-E2455DF00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9E22068-C8CA-4087-B3AE-C9277A5B24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F8F7FE-91D6-4A56-A123-2B93D6F655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16BAC-E745-4E00-A5EB-AB6699649F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2836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92768B78-EF2A-459C-B63A-89D69F2A4B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AD6D9BB6-2AA5-409E-8A11-FF10579E7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15C17672-F2E4-4936-96E9-73419E234C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B1FA8C5C-CB12-487E-9D37-F9F85C9497F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D144C291-F349-46E1-8C4D-648F867B0A7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D6123E9-FDB3-4AD4-BEAA-857410E15B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vpumpen.ru/catalog/vakuumnye/suxie-plastinchato-rotornye-nasosy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evacuum.ru/catalog/vakuumnye_nasosy/plastinchato_rotornye_nasosy_advavac/2975/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7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ommons.wikimedia.org/wiki/File:Cut_through_turbomolecular_pump.jpg?uselang=ru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docplayer.ru/149630-Tehnika-vysokogo-vakuuma.html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5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mash-xxl.info/info/148382" TargetMode="External"/><Relationship Id="rId2" Type="http://schemas.openxmlformats.org/officeDocument/2006/relationships/hyperlink" Target="https://mash-xxl.info/info/18239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sh-xxl.info/info/196301" TargetMode="External"/><Relationship Id="rId4" Type="http://schemas.openxmlformats.org/officeDocument/2006/relationships/hyperlink" Target="https://mash-xxl.info/info/104535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jpe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2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8%D0%BB%D0%BB%D0%B8%D0%BC%D0%B5%D1%82%D1%80_%D1%80%D1%82%D1%83%D1%82%D0%BD%D0%BE%D0%B3%D0%BE_%D1%81%D1%82%D0%BE%D0%BB%D0%B1%D0%B0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7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7.w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docplayer.ru/149630-Tehnika-vysokogo-vakuuma.html" TargetMode="Externa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="" xmlns:a16="http://schemas.microsoft.com/office/drawing/2014/main" id="{8ABC0237-0CE9-4F41-B889-95C6F1217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5175"/>
            <a:ext cx="9144000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ИНЖЕНЕРНЫЕ ОСНОВЫ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ВАКУУМНОЙ ТЕХНИКИ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425DDEF-CD40-4ED1-B000-E8BB775AA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427" y="6141720"/>
            <a:ext cx="3078480" cy="716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="" xmlns:a16="http://schemas.microsoft.com/office/drawing/2014/main" id="{6E2B475C-B21B-4A33-8C6D-50AB07AA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36712"/>
            <a:ext cx="9144000" cy="5078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FF0000"/>
                </a:solidFill>
              </a:rPr>
              <a:t>Реальные газы </a:t>
            </a:r>
            <a:endParaRPr lang="en-US" altLang="ru-RU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00FF"/>
                </a:solidFill>
              </a:rPr>
              <a:t>отличаются от идеальных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00FF"/>
                </a:solidFill>
              </a:rPr>
              <a:t>тем, что существуют дальнодействующие взаимодействия между молекулами, поэтому </a:t>
            </a:r>
            <a:endParaRPr lang="en-US" altLang="ru-RU" sz="3600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чем больше плотность газа и чем ниже его температура, </a:t>
            </a:r>
            <a:endParaRPr lang="en-US" altLang="ru-RU" sz="36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тем сильнее  его свойства отличаются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/>
              <a:t>от идеального газа</a:t>
            </a:r>
            <a:r>
              <a:rPr lang="ru-RU" altLang="ru-RU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ФН 1.tif">
            <a:extLst>
              <a:ext uri="{FF2B5EF4-FFF2-40B4-BE49-F238E27FC236}">
                <a16:creationId xmlns="" xmlns:a16="http://schemas.microsoft.com/office/drawing/2014/main" id="{107BD23B-C646-41A6-8C67-E2CC34E7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836613"/>
            <a:ext cx="444023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Прямоугольник 1">
            <a:extLst>
              <a:ext uri="{FF2B5EF4-FFF2-40B4-BE49-F238E27FC236}">
                <a16:creationId xmlns="" xmlns:a16="http://schemas.microsoft.com/office/drawing/2014/main" id="{C9C84D2A-29C4-4C60-B202-06477B3F9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488"/>
            <a:ext cx="9144000" cy="830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/>
              <a:t>I – </a:t>
            </a:r>
            <a:r>
              <a:rPr lang="ru-RU" altLang="ru-RU" sz="2400" b="1"/>
              <a:t>полость всасывания; </a:t>
            </a:r>
            <a:r>
              <a:rPr lang="en-US" altLang="ru-RU" sz="2400" b="1"/>
              <a:t>II – </a:t>
            </a:r>
            <a:r>
              <a:rPr lang="ru-RU" altLang="ru-RU" sz="2400" b="1"/>
              <a:t>полость перемещения и частичного сжатия газа; </a:t>
            </a:r>
            <a:r>
              <a:rPr lang="en-US" altLang="ru-RU" sz="2400" b="1"/>
              <a:t>III – </a:t>
            </a:r>
            <a:r>
              <a:rPr lang="ru-RU" altLang="ru-RU" sz="2400" b="1"/>
              <a:t>полость вытеснения газа</a:t>
            </a:r>
            <a:endParaRPr lang="ru-RU" altLang="ru-RU" sz="2400"/>
          </a:p>
        </p:txBody>
      </p:sp>
    </p:spTree>
    <p:extLst>
      <p:ext uri="{BB962C8B-B14F-4D97-AF65-F5344CB8AC3E}">
        <p14:creationId xmlns:p14="http://schemas.microsoft.com/office/powerpoint/2010/main" val="396661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="" xmlns:a16="http://schemas.microsoft.com/office/drawing/2014/main" id="{8500FD1B-77ED-4B2A-897C-1F7BCBF49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Box 1">
            <a:extLst>
              <a:ext uri="{FF2B5EF4-FFF2-40B4-BE49-F238E27FC236}">
                <a16:creationId xmlns="" xmlns:a16="http://schemas.microsoft.com/office/drawing/2014/main" id="{7B7A4785-9884-4DF5-9A18-EF81174DB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Схема магниторазрядного насоса</a:t>
            </a:r>
          </a:p>
        </p:txBody>
      </p:sp>
      <p:sp>
        <p:nvSpPr>
          <p:cNvPr id="51204" name="TextBox 3">
            <a:extLst>
              <a:ext uri="{FF2B5EF4-FFF2-40B4-BE49-F238E27FC236}">
                <a16:creationId xmlns="" xmlns:a16="http://schemas.microsoft.com/office/drawing/2014/main" id="{79CDD7ED-9388-462A-9098-19B4A742B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91163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algn="ctr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altLang="ru-RU" sz="2800" b="1" dirty="0">
                <a:solidFill>
                  <a:srgbClr val="0000FF"/>
                </a:solidFill>
              </a:rPr>
              <a:t>Катод из титана;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0000FF"/>
                </a:solidFill>
              </a:rPr>
              <a:t>2. Цилиндрический анод </a:t>
            </a:r>
          </a:p>
        </p:txBody>
      </p:sp>
    </p:spTree>
    <p:extLst>
      <p:ext uri="{BB962C8B-B14F-4D97-AF65-F5344CB8AC3E}">
        <p14:creationId xmlns:p14="http://schemas.microsoft.com/office/powerpoint/2010/main" val="33538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IMG_0022a">
            <a:extLst>
              <a:ext uri="{FF2B5EF4-FFF2-40B4-BE49-F238E27FC236}">
                <a16:creationId xmlns="" xmlns:a16="http://schemas.microsoft.com/office/drawing/2014/main" id="{BBED12BD-EBF9-4351-B1FD-508A1B49C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11492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5">
            <a:extLst>
              <a:ext uri="{FF2B5EF4-FFF2-40B4-BE49-F238E27FC236}">
                <a16:creationId xmlns="" xmlns:a16="http://schemas.microsoft.com/office/drawing/2014/main" id="{05CEB92A-8060-4705-A27E-EDBE3D4E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6550" y="2008188"/>
            <a:ext cx="2900363" cy="1766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Схема магнетронного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ионизационного манометра</a:t>
            </a:r>
            <a:r>
              <a:rPr lang="ru-RU" altLang="ru-RU" sz="180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FF"/>
                </a:solidFill>
              </a:rPr>
              <a:t>1. Коллектор ионов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FF"/>
                </a:solidFill>
              </a:rPr>
              <a:t>2. Магнит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FF"/>
                </a:solidFill>
              </a:rPr>
              <a:t>3. Анод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00FF"/>
                </a:solidFill>
              </a:rPr>
              <a:t>4. Катод</a:t>
            </a:r>
          </a:p>
        </p:txBody>
      </p:sp>
    </p:spTree>
    <p:extLst>
      <p:ext uri="{BB962C8B-B14F-4D97-AF65-F5344CB8AC3E}">
        <p14:creationId xmlns:p14="http://schemas.microsoft.com/office/powerpoint/2010/main" val="113214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93201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5B73A6-C687-4847-BE8A-6DD530706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350218"/>
            <a:ext cx="8305800" cy="5391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924C56-77E6-4C25-B408-B9827AB97E8C}"/>
              </a:ext>
            </a:extLst>
          </p:cNvPr>
          <p:cNvSpPr txBox="1"/>
          <p:nvPr/>
        </p:nvSpPr>
        <p:spPr>
          <a:xfrm>
            <a:off x="8934" y="116632"/>
            <a:ext cx="91350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Сравнительная длина свободного пробега молекул газа при разных давлениях</a:t>
            </a:r>
          </a:p>
        </p:txBody>
      </p:sp>
    </p:spTree>
    <p:extLst>
      <p:ext uri="{BB962C8B-B14F-4D97-AF65-F5344CB8AC3E}">
        <p14:creationId xmlns:p14="http://schemas.microsoft.com/office/powerpoint/2010/main" val="303028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73" y="1268760"/>
            <a:ext cx="9038569" cy="484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273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3E6F743D-5824-4AEB-B95A-247F8055E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64" y="1268760"/>
            <a:ext cx="91440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/>
              <a:t>Вакуумная техника имеет дело </a:t>
            </a:r>
            <a:endParaRPr lang="en-US" altLang="ru-RU" sz="4000" b="1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/>
              <a:t>с </a:t>
            </a:r>
            <a:r>
              <a:rPr lang="ru-RU" altLang="ru-RU" sz="4000" b="1" dirty="0"/>
              <a:t>очень разряженными газами, </a:t>
            </a:r>
            <a:r>
              <a:rPr lang="ru-RU" altLang="ru-RU" sz="4000" b="1" dirty="0">
                <a:solidFill>
                  <a:srgbClr val="CC0000"/>
                </a:solidFill>
              </a:rPr>
              <a:t>поэтому такие газы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C0000"/>
                </a:solidFill>
              </a:rPr>
              <a:t>можно считать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CC0000"/>
                </a:solidFill>
              </a:rPr>
              <a:t>практически идеальными </a:t>
            </a:r>
          </a:p>
        </p:txBody>
      </p:sp>
    </p:spTree>
    <p:extLst>
      <p:ext uri="{BB962C8B-B14F-4D97-AF65-F5344CB8AC3E}">
        <p14:creationId xmlns:p14="http://schemas.microsoft.com/office/powerpoint/2010/main" val="40584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1">
            <a:extLst>
              <a:ext uri="{FF2B5EF4-FFF2-40B4-BE49-F238E27FC236}">
                <a16:creationId xmlns="" xmlns:a16="http://schemas.microsoft.com/office/drawing/2014/main" id="{0FB0D156-FFC5-4F6E-BC8B-274C2753B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157" y="488856"/>
            <a:ext cx="9144000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Поведение идеального газа описывается 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уравнением состояния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/>
              <a:t>(уравнение Менделеева – </a:t>
            </a:r>
            <a:r>
              <a:rPr lang="ru-RU" altLang="ru-RU" sz="2800" b="1" dirty="0" err="1"/>
              <a:t>Клапейрона</a:t>
            </a:r>
            <a:r>
              <a:rPr lang="ru-RU" altLang="ru-RU" sz="2800" b="1" dirty="0"/>
              <a:t>).</a:t>
            </a:r>
            <a:endParaRPr lang="ru-RU" altLang="ru-RU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2050" name="Object 2">
            <a:extLst>
              <a:ext uri="{FF2B5EF4-FFF2-40B4-BE49-F238E27FC236}">
                <a16:creationId xmlns="" xmlns:a16="http://schemas.microsoft.com/office/drawing/2014/main" id="{CFF20045-27CF-4DB9-8DEB-638C4B3BB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130106"/>
              </p:ext>
            </p:extLst>
          </p:nvPr>
        </p:nvGraphicFramePr>
        <p:xfrm>
          <a:off x="2956691" y="2002492"/>
          <a:ext cx="3224213" cy="1366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Equation" r:id="rId4" imgW="927000" imgH="393480" progId="Equation.DSMT4">
                  <p:embed/>
                </p:oleObj>
              </mc:Choice>
              <mc:Fallback>
                <p:oleObj name="Equation" r:id="rId4" imgW="92700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6691" y="2002492"/>
                        <a:ext cx="3224213" cy="13668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5">
            <a:extLst>
              <a:ext uri="{FF2B5EF4-FFF2-40B4-BE49-F238E27FC236}">
                <a16:creationId xmlns="" xmlns:a16="http://schemas.microsoft.com/office/drawing/2014/main" id="{721142B0-564A-43CA-A04E-8C53A41C5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01" y="3510526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solidFill>
                  <a:srgbClr val="0000FF"/>
                </a:solidFill>
              </a:rPr>
              <a:t>p</a:t>
            </a:r>
            <a:r>
              <a:rPr lang="ru-RU" altLang="ru-RU" sz="2400" b="1" dirty="0">
                <a:solidFill>
                  <a:srgbClr val="0000FF"/>
                </a:solidFill>
              </a:rPr>
              <a:t>-давление; </a:t>
            </a:r>
            <a:r>
              <a:rPr lang="en-US" altLang="ru-RU" sz="2400" b="1" i="1" dirty="0">
                <a:solidFill>
                  <a:srgbClr val="0000FF"/>
                </a:solidFill>
              </a:rPr>
              <a:t>V</a:t>
            </a:r>
            <a:r>
              <a:rPr lang="ru-RU" altLang="ru-RU" sz="2400" b="1" dirty="0">
                <a:solidFill>
                  <a:srgbClr val="0000FF"/>
                </a:solidFill>
              </a:rPr>
              <a:t>-объем; </a:t>
            </a:r>
            <a:r>
              <a:rPr lang="en-US" altLang="ru-RU" sz="2400" b="1" i="1" dirty="0">
                <a:solidFill>
                  <a:srgbClr val="0000FF"/>
                </a:solidFill>
              </a:rPr>
              <a:t>T</a:t>
            </a:r>
            <a:r>
              <a:rPr lang="ru-RU" altLang="ru-RU" sz="2400" b="1" dirty="0">
                <a:solidFill>
                  <a:srgbClr val="0000FF"/>
                </a:solidFill>
              </a:rPr>
              <a:t>-абсолютная температура;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solidFill>
                  <a:srgbClr val="0000FF"/>
                </a:solidFill>
              </a:rPr>
              <a:t>N</a:t>
            </a:r>
            <a:r>
              <a:rPr lang="ru-RU" altLang="ru-RU" sz="2400" b="1" dirty="0">
                <a:solidFill>
                  <a:srgbClr val="0000FF"/>
                </a:solidFill>
              </a:rPr>
              <a:t>-число молекул; </a:t>
            </a:r>
            <a:r>
              <a:rPr lang="en-US" altLang="ru-RU" sz="2400" b="1" i="1" dirty="0">
                <a:solidFill>
                  <a:srgbClr val="0000FF"/>
                </a:solidFill>
              </a:rPr>
              <a:t>m</a:t>
            </a:r>
            <a:r>
              <a:rPr lang="en-US" altLang="ru-RU" sz="2400" b="1" dirty="0">
                <a:solidFill>
                  <a:srgbClr val="0000FF"/>
                </a:solidFill>
              </a:rPr>
              <a:t>-</a:t>
            </a:r>
            <a:r>
              <a:rPr lang="ru-RU" altLang="ru-RU" sz="2400" b="1" dirty="0">
                <a:solidFill>
                  <a:srgbClr val="0000FF"/>
                </a:solidFill>
              </a:rPr>
              <a:t>масса одной молекулы;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solidFill>
                  <a:srgbClr val="0000FF"/>
                </a:solidFill>
              </a:rPr>
              <a:t>M</a:t>
            </a:r>
            <a:r>
              <a:rPr lang="ru-RU" altLang="ru-RU" sz="2400" b="1" dirty="0">
                <a:solidFill>
                  <a:srgbClr val="0000FF"/>
                </a:solidFill>
              </a:rPr>
              <a:t>-масса молекулы в единицах атомного веса,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т.е. грамм-моль или в системе СИ килограмм-моль; </a:t>
            </a:r>
            <a:endParaRPr lang="en-US" altLang="ru-RU" sz="24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solidFill>
                  <a:srgbClr val="0000FF"/>
                </a:solidFill>
              </a:rPr>
              <a:t>R</a:t>
            </a:r>
            <a:r>
              <a:rPr lang="ru-RU" altLang="ru-RU" sz="2400" b="1" dirty="0">
                <a:solidFill>
                  <a:srgbClr val="0000FF"/>
                </a:solidFill>
              </a:rPr>
              <a:t>- газовая постоянная</a:t>
            </a:r>
          </a:p>
        </p:txBody>
      </p:sp>
      <p:sp>
        <p:nvSpPr>
          <p:cNvPr id="2054" name="TextBox 7">
            <a:extLst>
              <a:ext uri="{FF2B5EF4-FFF2-40B4-BE49-F238E27FC236}">
                <a16:creationId xmlns="" xmlns:a16="http://schemas.microsoft.com/office/drawing/2014/main" id="{DCE22862-C249-43FF-8E08-7B9B5A945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202" y="5661248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i="1" dirty="0">
                <a:solidFill>
                  <a:srgbClr val="0000FF"/>
                </a:solidFill>
              </a:rPr>
              <a:t>R</a:t>
            </a:r>
            <a:r>
              <a:rPr lang="en-US" altLang="ru-RU" sz="2400" b="1" dirty="0">
                <a:solidFill>
                  <a:srgbClr val="0000FF"/>
                </a:solidFill>
              </a:rPr>
              <a:t>=8,314x10</a:t>
            </a:r>
            <a:r>
              <a:rPr lang="en-US" altLang="ru-RU" sz="2400" b="1" baseline="30000" dirty="0">
                <a:solidFill>
                  <a:srgbClr val="0000FF"/>
                </a:solidFill>
              </a:rPr>
              <a:t>3</a:t>
            </a:r>
            <a:r>
              <a:rPr lang="en-US" altLang="ru-RU" sz="2400" b="1" dirty="0">
                <a:solidFill>
                  <a:srgbClr val="0000FF"/>
                </a:solidFill>
              </a:rPr>
              <a:t> [</a:t>
            </a:r>
            <a:r>
              <a:rPr lang="ru-RU" altLang="ru-RU" sz="2400" b="1" dirty="0" err="1">
                <a:solidFill>
                  <a:srgbClr val="0000FF"/>
                </a:solidFill>
              </a:rPr>
              <a:t>дж</a:t>
            </a:r>
            <a:r>
              <a:rPr lang="en-US" altLang="ru-RU" sz="2400" b="1" dirty="0">
                <a:solidFill>
                  <a:srgbClr val="0000FF"/>
                </a:solidFill>
              </a:rPr>
              <a:t>/</a:t>
            </a:r>
            <a:r>
              <a:rPr lang="ru-RU" altLang="ru-RU" sz="2400" b="1" dirty="0">
                <a:solidFill>
                  <a:srgbClr val="0000FF"/>
                </a:solidFill>
              </a:rPr>
              <a:t>град</a:t>
            </a:r>
            <a:r>
              <a:rPr lang="en-US" altLang="ru-RU" sz="2400" b="1" dirty="0">
                <a:solidFill>
                  <a:srgbClr val="0000FF"/>
                </a:solidFill>
              </a:rPr>
              <a:t> </a:t>
            </a:r>
            <a:r>
              <a:rPr lang="ru-RU" altLang="ru-RU" sz="2400" b="1" dirty="0" err="1">
                <a:solidFill>
                  <a:srgbClr val="0000FF"/>
                </a:solidFill>
              </a:rPr>
              <a:t>кмоль</a:t>
            </a:r>
            <a:r>
              <a:rPr lang="en-US" altLang="ru-RU" sz="2400" b="1" dirty="0">
                <a:solidFill>
                  <a:srgbClr val="0000FF"/>
                </a:solidFill>
              </a:rPr>
              <a:t>]</a:t>
            </a:r>
            <a:endParaRPr lang="ru-RU" altLang="ru-RU" sz="2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3" grpId="0" animBg="1"/>
      <p:bldP spid="20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DBEF40B-0974-4AC3-8D73-25036B559F11}"/>
              </a:ext>
            </a:extLst>
          </p:cNvPr>
          <p:cNvSpPr txBox="1"/>
          <p:nvPr/>
        </p:nvSpPr>
        <p:spPr>
          <a:xfrm>
            <a:off x="0" y="1340768"/>
            <a:ext cx="914289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Критическая температура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="" xmlns:a16="http://schemas.microsoft.com/office/drawing/2014/main" id="{E7A19246-8B6E-47B0-8C7D-231BF98F9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912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Газ ↔ пар?</a:t>
            </a:r>
          </a:p>
        </p:txBody>
      </p:sp>
    </p:spTree>
    <p:extLst>
      <p:ext uri="{BB962C8B-B14F-4D97-AF65-F5344CB8AC3E}">
        <p14:creationId xmlns:p14="http://schemas.microsoft.com/office/powerpoint/2010/main" val="14628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Box 2">
            <a:extLst>
              <a:ext uri="{FF2B5EF4-FFF2-40B4-BE49-F238E27FC236}">
                <a16:creationId xmlns="" xmlns:a16="http://schemas.microsoft.com/office/drawing/2014/main" id="{70691CEA-B8ED-4ABF-B57D-363DE7DE7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0648"/>
            <a:ext cx="9144000" cy="3477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CC0000"/>
                </a:solidFill>
              </a:rPr>
              <a:t>Критическая температура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это такая температура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0000FF"/>
                </a:solidFill>
              </a:rPr>
              <a:t>выше которой вещество может находиться только в газообразном состоянии</a:t>
            </a:r>
            <a:r>
              <a:rPr lang="en-US" altLang="ru-RU" sz="4400" b="1" dirty="0">
                <a:solidFill>
                  <a:srgbClr val="0000FF"/>
                </a:solidFill>
              </a:rPr>
              <a:t>.</a:t>
            </a:r>
            <a:r>
              <a:rPr lang="ru-RU" altLang="ru-RU" sz="4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E9FEE86-360A-4AB5-A0B4-6D5CBE51FB8A}"/>
              </a:ext>
            </a:extLst>
          </p:cNvPr>
          <p:cNvSpPr txBox="1"/>
          <p:nvPr/>
        </p:nvSpPr>
        <p:spPr>
          <a:xfrm>
            <a:off x="-2611" y="3861048"/>
            <a:ext cx="91440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ru-RU" altLang="ru-RU" sz="4400" b="1" dirty="0">
                <a:solidFill>
                  <a:srgbClr val="CC0000"/>
                </a:solidFill>
              </a:rPr>
              <a:t>Никаким сжатием сконденсировать его </a:t>
            </a:r>
          </a:p>
          <a:p>
            <a:pPr algn="ctr" eaLnBrk="1" hangingPunct="1"/>
            <a:r>
              <a:rPr lang="ru-RU" altLang="ru-RU" sz="4400" b="1" dirty="0">
                <a:solidFill>
                  <a:srgbClr val="CC0000"/>
                </a:solidFill>
              </a:rPr>
              <a:t>при такой температуре невозможно!!!!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="" xmlns:a16="http://schemas.microsoft.com/office/drawing/2014/main" id="{F54289C0-7512-4EBD-8510-7B1388879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664"/>
            <a:ext cx="9144000" cy="60016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Если температура газообразного вещества выше критической - это вещество является </a:t>
            </a:r>
            <a:r>
              <a:rPr lang="ru-RU" altLang="ru-RU" sz="4800" b="1" dirty="0">
                <a:solidFill>
                  <a:srgbClr val="CC0000"/>
                </a:solidFill>
              </a:rPr>
              <a:t>газом</a:t>
            </a:r>
            <a:r>
              <a:rPr lang="ru-RU" altLang="ru-RU" sz="4800" b="1" dirty="0">
                <a:solidFill>
                  <a:srgbClr val="0000FF"/>
                </a:solidFill>
              </a:rPr>
              <a:t> </a:t>
            </a:r>
            <a:br>
              <a:rPr lang="ru-RU" altLang="ru-RU" sz="4800" b="1" dirty="0">
                <a:solidFill>
                  <a:srgbClr val="0000FF"/>
                </a:solidFill>
              </a:rPr>
            </a:br>
            <a:r>
              <a:rPr lang="ru-RU" altLang="ru-RU" sz="4800" b="1" dirty="0">
                <a:solidFill>
                  <a:srgbClr val="0000FF"/>
                </a:solidFill>
              </a:rPr>
              <a:t>и наоборот если его температура ниже критической –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/>
              <a:t>это пар!!!</a:t>
            </a:r>
          </a:p>
        </p:txBody>
      </p:sp>
    </p:spTree>
    <p:extLst>
      <p:ext uri="{BB962C8B-B14F-4D97-AF65-F5344CB8AC3E}">
        <p14:creationId xmlns:p14="http://schemas.microsoft.com/office/powerpoint/2010/main" val="16803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Temprorary files\Educations\Educational process\MSU\2012-2013\Крит температура.jpg">
            <a:extLst>
              <a:ext uri="{FF2B5EF4-FFF2-40B4-BE49-F238E27FC236}">
                <a16:creationId xmlns="" xmlns:a16="http://schemas.microsoft.com/office/drawing/2014/main" id="{CBD386F8-813C-4CCF-960F-0F6DAD0EA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1320800"/>
            <a:ext cx="9144000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F64B0F-F3BD-48A3-8536-18C4C51AF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938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Критическая температура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/>
              <a:t>некоторых газов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117A296-9385-419B-AF1B-733CC732D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44824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Давление насыщенного пара</a:t>
            </a:r>
          </a:p>
        </p:txBody>
      </p:sp>
    </p:spTree>
    <p:extLst>
      <p:ext uri="{BB962C8B-B14F-4D97-AF65-F5344CB8AC3E}">
        <p14:creationId xmlns:p14="http://schemas.microsoft.com/office/powerpoint/2010/main" val="316564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D3A84C7-C8D0-4E65-875B-510414DF6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27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Давление насыщенного пара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F6EB05B-3D2C-448C-A101-2258BC5FC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1052513"/>
            <a:ext cx="9169400" cy="1816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Если в замкнутом объеме какое либо вещество испаряется, то через некоторое конечное время наступает состояние насыщения т.е. устанавливается постоянное давление пара</a:t>
            </a:r>
            <a:endParaRPr lang="ru-RU" altLang="ru-RU" sz="2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1B1F111B-BD64-4A14-BED1-39EF03D21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3068638"/>
            <a:ext cx="9169400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C0000"/>
                </a:solidFill>
              </a:rPr>
              <a:t>По мере роста плотности пара увеличивается количество конденсирующихся молекул пара. Когда количество испаряющихся молекул становится равно количеству конденсирующихся молекул наступает равновесие, давление пара стабилизируется</a:t>
            </a:r>
            <a:endParaRPr lang="ru-RU" altLang="ru-RU" sz="2800" dirty="0">
              <a:solidFill>
                <a:srgbClr val="CC0000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810A591-2751-4F89-8D61-77DA9F8C9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163" y="5876925"/>
            <a:ext cx="9174163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Это давление называется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CC0000"/>
                </a:solidFill>
              </a:rPr>
              <a:t>давлением насыщенного пара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Temprorary files\Educations\Educational process\MSU\2012-2013\Давление насыщенного пара.jpg">
            <a:extLst>
              <a:ext uri="{FF2B5EF4-FFF2-40B4-BE49-F238E27FC236}">
                <a16:creationId xmlns="" xmlns:a16="http://schemas.microsoft.com/office/drawing/2014/main" id="{EC2D97A8-C441-444B-905E-3E7074672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112"/>
            <a:ext cx="91440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3E958077-B466-4704-B52C-199986D112EA}"/>
              </a:ext>
            </a:extLst>
          </p:cNvPr>
          <p:cNvSpPr/>
          <p:nvPr/>
        </p:nvSpPr>
        <p:spPr>
          <a:xfrm>
            <a:off x="0" y="1268413"/>
            <a:ext cx="9144000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ru-RU" sz="2000" b="1" cap="all" dirty="0">
                <a:solidFill>
                  <a:srgbClr val="0000FF"/>
                </a:solidFill>
                <a:latin typeface="Arial" charset="0"/>
              </a:rPr>
              <a:t>идеальные и реальные газы</a:t>
            </a:r>
            <a:endParaRPr lang="en-US" sz="2000" b="1" cap="all" dirty="0">
              <a:solidFill>
                <a:srgbClr val="0000FF"/>
              </a:solidFill>
              <a:latin typeface="Arial" charset="0"/>
            </a:endParaRPr>
          </a:p>
          <a:p>
            <a:pPr eaLnBrk="1" hangingPunct="1">
              <a:defRPr/>
            </a:pPr>
            <a:endParaRPr lang="ru-RU" sz="20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0C6371C-27DD-4401-A2D8-8C9E8D6D6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" y="196215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0FF"/>
                </a:solidFill>
              </a:rPr>
              <a:t>МЕТОДЫ ПОЛУЧЕНИЯ РАЗЛИЧНЫХ СТЕПЕНЕЙ ВАКУУМА</a:t>
            </a:r>
            <a:endParaRPr lang="en-US" altLang="ru-RU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52AFA6-8068-47D6-BD21-D112BFDCB1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2554288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0FF"/>
                </a:solidFill>
              </a:rPr>
              <a:t>МЕТОДЫ ИЗМЕРЕНИЯ ВАКУУМА</a:t>
            </a:r>
            <a:endParaRPr lang="en-US" altLang="ru-RU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180E3F3-5FB8-4FCF-BBD4-5817A335E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316230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 dirty="0">
                <a:solidFill>
                  <a:srgbClr val="0000FF"/>
                </a:solidFill>
              </a:rPr>
              <a:t>ЭЛЕМЕНТЫ КОНСТРУКЦИЙ ВАКУУМНЫХ СИСТЕМ </a:t>
            </a:r>
            <a:endParaRPr lang="en-US" altLang="ru-RU" sz="20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5FA7494-DDAC-421A-9993-D20DD14C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8" y="387032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0FF"/>
                </a:solidFill>
              </a:rPr>
              <a:t>МАТЕРИАЛЫ ИСПОЛЬЗУЕМЫЕ В ВАКУУМНОЙ ТЕХНИКЕ</a:t>
            </a:r>
            <a:endParaRPr lang="en-US" altLang="ru-RU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rgbClr val="0000FF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BB63388-DDED-4B09-8FE7-08FF47A3B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8350"/>
            <a:ext cx="9144000" cy="706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2000" b="1">
                <a:solidFill>
                  <a:srgbClr val="0000FF"/>
                </a:solidFill>
              </a:rPr>
              <a:t>ОСНОВЫ ВАКУУМНОЙ ГИГИЕНЫ</a:t>
            </a:r>
            <a:endParaRPr lang="en-US" altLang="ru-RU" sz="2000" b="1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Ernest\Pictures\Мои сканированные изображения\2013-04 (апр)\сканирование0013a.jpg">
            <a:extLst>
              <a:ext uri="{FF2B5EF4-FFF2-40B4-BE49-F238E27FC236}">
                <a16:creationId xmlns="" xmlns:a16="http://schemas.microsoft.com/office/drawing/2014/main" id="{712B6F88-1616-47DD-9BE3-B2F5B703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868363"/>
            <a:ext cx="268287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Ernest\Pictures\Мои сканированные изображения\2013-04 (апр)\сканирование0013b.jpg">
            <a:extLst>
              <a:ext uri="{FF2B5EF4-FFF2-40B4-BE49-F238E27FC236}">
                <a16:creationId xmlns="" xmlns:a16="http://schemas.microsoft.com/office/drawing/2014/main" id="{202DF490-A5CC-4448-B8E0-162BDAA1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896938"/>
            <a:ext cx="2416175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3">
            <a:extLst>
              <a:ext uri="{FF2B5EF4-FFF2-40B4-BE49-F238E27FC236}">
                <a16:creationId xmlns="" xmlns:a16="http://schemas.microsoft.com/office/drawing/2014/main" id="{59F98801-38B9-4ADF-8BEB-695DED979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026077"/>
            <a:ext cx="4294188" cy="16312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 dirty="0">
                <a:solidFill>
                  <a:srgbClr val="0000FF"/>
                </a:solidFill>
              </a:rPr>
              <a:t>Движение молекулы в условиях высокого вакуума. Столкновения с молекулами внутри сосуда практически отсутствуют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DB0A394-0A03-4D93-9DB4-595E3055E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" y="-15875"/>
            <a:ext cx="914082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Иллюстрации движения молекул в замкнутом объеме при разных давлениях газа</a:t>
            </a:r>
            <a:endParaRPr lang="ru-RU" altLang="ru-RU" sz="200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083A29A-5783-4CF6-8FBA-AEE90EDE74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4918075"/>
            <a:ext cx="4427537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>
                <a:solidFill>
                  <a:srgbClr val="0000FF"/>
                </a:solidFill>
              </a:rPr>
              <a:t>Путь молекулы в условиях низкого вакуума. 1,2,3,… точки столкновений с соседними молекулами. А-точка столкновения со стенкой сосуда</a:t>
            </a:r>
            <a:endParaRPr lang="ru-RU" altLang="ru-R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="" xmlns:a16="http://schemas.microsoft.com/office/drawing/2014/main" id="{5BD2C0D6-5F35-42F0-A3E1-D03FD5FB6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6113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МЕТОДЫ ПОЛУЧЕНИЯ </a:t>
            </a:r>
            <a:endParaRPr lang="en-US" altLang="ru-RU" sz="40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РАЗЛИЧНЫХ СТЕПЕНЕЙ ВАКУУМА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82D6595-966E-422C-8841-0B764DD7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815"/>
            <a:ext cx="9144000" cy="3181537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0794F609-BAAA-4739-8F57-C5088483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831"/>
            <a:ext cx="91440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Диапазоны рабочих давлений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в мм ртутного столба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для современных вакуумных насосов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различного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324774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746ED3C-E453-431E-8438-B1DB4DDB9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3387804" cy="5317222"/>
          </a:xfrm>
          <a:prstGeom prst="rect">
            <a:avLst/>
          </a:prstGeom>
        </p:spPr>
      </p:pic>
      <p:sp>
        <p:nvSpPr>
          <p:cNvPr id="10" name="Text Box 5">
            <a:extLst>
              <a:ext uri="{FF2B5EF4-FFF2-40B4-BE49-F238E27FC236}">
                <a16:creationId xmlns="" xmlns:a16="http://schemas.microsoft.com/office/drawing/2014/main" id="{4F936BEB-834F-43AF-ACB1-916546571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Схема простейшей</a:t>
            </a:r>
            <a:r>
              <a:rPr lang="ru-RU" altLang="ru-RU" sz="4000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вакуумной установки</a:t>
            </a:r>
          </a:p>
        </p:txBody>
      </p:sp>
      <p:sp>
        <p:nvSpPr>
          <p:cNvPr id="11" name="Прямоугольник 1">
            <a:extLst>
              <a:ext uri="{FF2B5EF4-FFF2-40B4-BE49-F238E27FC236}">
                <a16:creationId xmlns="" xmlns:a16="http://schemas.microsoft.com/office/drawing/2014/main" id="{7FB66EB2-B490-4A53-9DBD-3E6F781BC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2736056"/>
            <a:ext cx="5436096" cy="206210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Любой трубопровод оказывает сопротивление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потоку газа</a:t>
            </a:r>
          </a:p>
        </p:txBody>
      </p:sp>
    </p:spTree>
    <p:extLst>
      <p:ext uri="{BB962C8B-B14F-4D97-AF65-F5344CB8AC3E}">
        <p14:creationId xmlns:p14="http://schemas.microsoft.com/office/powerpoint/2010/main" val="343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BB803346-F33C-4A87-A1C1-980BDAFA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3543300" cy="5591175"/>
          </a:xfrm>
          <a:prstGeom prst="rect">
            <a:avLst/>
          </a:prstGeom>
        </p:spPr>
      </p:pic>
      <p:sp>
        <p:nvSpPr>
          <p:cNvPr id="16" name="Прямоугольник 2">
            <a:extLst>
              <a:ext uri="{FF2B5EF4-FFF2-40B4-BE49-F238E27FC236}">
                <a16:creationId xmlns="" xmlns:a16="http://schemas.microsoft.com/office/drawing/2014/main" id="{1E0595A1-45A0-44ED-849D-FA85476C6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7" y="1125538"/>
            <a:ext cx="5148064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0000FF"/>
                </a:solidFill>
              </a:rPr>
              <a:t>Выделим элемент объема газа </a:t>
            </a:r>
            <a:r>
              <a:rPr lang="en-US" altLang="ru-RU" dirty="0">
                <a:solidFill>
                  <a:srgbClr val="0000FF"/>
                </a:solidFill>
              </a:rPr>
              <a:t>dV</a:t>
            </a:r>
            <a:r>
              <a:rPr lang="en-US" altLang="ru-RU" baseline="-25000" dirty="0">
                <a:solidFill>
                  <a:srgbClr val="0000FF"/>
                </a:solidFill>
              </a:rPr>
              <a:t>1</a:t>
            </a:r>
            <a:r>
              <a:rPr lang="en-US" altLang="ru-RU" dirty="0">
                <a:solidFill>
                  <a:srgbClr val="0000FF"/>
                </a:solidFill>
              </a:rPr>
              <a:t> </a:t>
            </a:r>
            <a:r>
              <a:rPr lang="ru-RU" altLang="ru-RU" dirty="0">
                <a:solidFill>
                  <a:srgbClr val="0000FF"/>
                </a:solidFill>
              </a:rPr>
              <a:t>на входном конце трубопровода при давление газа </a:t>
            </a:r>
            <a:r>
              <a:rPr lang="en-US" altLang="ru-RU" dirty="0">
                <a:solidFill>
                  <a:srgbClr val="0000FF"/>
                </a:solidFill>
              </a:rPr>
              <a:t>p</a:t>
            </a:r>
            <a:r>
              <a:rPr lang="en-US" altLang="ru-RU" baseline="-25000" dirty="0">
                <a:solidFill>
                  <a:srgbClr val="0000FF"/>
                </a:solidFill>
              </a:rPr>
              <a:t>1</a:t>
            </a:r>
            <a:endParaRPr lang="ru-RU" altLang="ru-RU" dirty="0"/>
          </a:p>
        </p:txBody>
      </p:sp>
      <p:sp>
        <p:nvSpPr>
          <p:cNvPr id="17" name="Прямоугольник 3">
            <a:extLst>
              <a:ext uri="{FF2B5EF4-FFF2-40B4-BE49-F238E27FC236}">
                <a16:creationId xmlns="" xmlns:a16="http://schemas.microsoft.com/office/drawing/2014/main" id="{282C4778-BC43-4D19-9851-F1CF38764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7" y="2228850"/>
            <a:ext cx="5148064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0000FF"/>
                </a:solidFill>
              </a:rPr>
              <a:t>Это же количество газа на выходном конце трубопровода будет иметь объем </a:t>
            </a:r>
            <a:r>
              <a:rPr lang="en-US" altLang="ru-RU" dirty="0">
                <a:solidFill>
                  <a:srgbClr val="0000FF"/>
                </a:solidFill>
              </a:rPr>
              <a:t>dV</a:t>
            </a:r>
            <a:r>
              <a:rPr lang="en-US" altLang="ru-RU" baseline="-25000" dirty="0">
                <a:solidFill>
                  <a:srgbClr val="0000FF"/>
                </a:solidFill>
              </a:rPr>
              <a:t>2</a:t>
            </a:r>
            <a:r>
              <a:rPr lang="en-US" altLang="ru-RU" dirty="0">
                <a:solidFill>
                  <a:srgbClr val="0000FF"/>
                </a:solidFill>
              </a:rPr>
              <a:t> </a:t>
            </a:r>
            <a:r>
              <a:rPr lang="ru-RU" altLang="ru-RU" dirty="0">
                <a:solidFill>
                  <a:srgbClr val="0000FF"/>
                </a:solidFill>
              </a:rPr>
              <a:t>при давлении </a:t>
            </a:r>
            <a:r>
              <a:rPr lang="en-US" altLang="ru-RU" dirty="0">
                <a:solidFill>
                  <a:srgbClr val="0000FF"/>
                </a:solidFill>
              </a:rPr>
              <a:t>p</a:t>
            </a:r>
            <a:r>
              <a:rPr lang="en-US" altLang="ru-RU" baseline="-25000" dirty="0">
                <a:solidFill>
                  <a:srgbClr val="0000FF"/>
                </a:solidFill>
              </a:rPr>
              <a:t>2</a:t>
            </a:r>
            <a:r>
              <a:rPr lang="ru-RU" altLang="ru-RU" dirty="0">
                <a:solidFill>
                  <a:srgbClr val="0000FF"/>
                </a:solidFill>
              </a:rPr>
              <a:t>, </a:t>
            </a:r>
            <a:endParaRPr lang="ru-RU" altLang="ru-RU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="" xmlns:a16="http://schemas.microsoft.com/office/drawing/2014/main" id="{28558073-AA34-48C5-A2C0-45688F446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3429000"/>
            <a:ext cx="5148064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0000FF"/>
                </a:solidFill>
              </a:rPr>
              <a:t>Если </a:t>
            </a:r>
            <a:r>
              <a:rPr lang="en-US" altLang="ru-RU" dirty="0">
                <a:solidFill>
                  <a:srgbClr val="0000FF"/>
                </a:solidFill>
              </a:rPr>
              <a:t>p</a:t>
            </a:r>
            <a:r>
              <a:rPr lang="en-US" altLang="ru-RU" baseline="-25000" dirty="0">
                <a:solidFill>
                  <a:srgbClr val="0000FF"/>
                </a:solidFill>
              </a:rPr>
              <a:t>1</a:t>
            </a:r>
            <a:r>
              <a:rPr lang="en-US" altLang="ru-RU" dirty="0">
                <a:solidFill>
                  <a:srgbClr val="0000FF"/>
                </a:solidFill>
              </a:rPr>
              <a:t>&gt;p</a:t>
            </a:r>
            <a:r>
              <a:rPr lang="en-US" altLang="ru-RU" baseline="-25000" dirty="0">
                <a:solidFill>
                  <a:srgbClr val="0000FF"/>
                </a:solidFill>
              </a:rPr>
              <a:t>2</a:t>
            </a:r>
            <a:r>
              <a:rPr lang="ru-RU" altLang="ru-RU" baseline="-25000" dirty="0">
                <a:solidFill>
                  <a:srgbClr val="0000FF"/>
                </a:solidFill>
              </a:rPr>
              <a:t> </a:t>
            </a:r>
            <a:r>
              <a:rPr lang="ru-RU" altLang="ru-RU" dirty="0">
                <a:solidFill>
                  <a:srgbClr val="0000FF"/>
                </a:solidFill>
              </a:rPr>
              <a:t>значит насос 2 работает  </a:t>
            </a:r>
            <a:endParaRPr lang="ru-RU" altLang="ru-RU" dirty="0"/>
          </a:p>
        </p:txBody>
      </p:sp>
      <p:sp>
        <p:nvSpPr>
          <p:cNvPr id="19" name="Прямоугольник 5">
            <a:extLst>
              <a:ext uri="{FF2B5EF4-FFF2-40B4-BE49-F238E27FC236}">
                <a16:creationId xmlns="" xmlns:a16="http://schemas.microsoft.com/office/drawing/2014/main" id="{9CBB67FB-6B0C-47F5-A57F-2D8E50F66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4005263"/>
            <a:ext cx="5148064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00FF"/>
                </a:solidFill>
              </a:rPr>
              <a:t>Это значит, что при течении газа по трубопроводу происходит  падение давления на величину </a:t>
            </a:r>
            <a:r>
              <a:rPr lang="en-US" altLang="ru-RU" dirty="0">
                <a:solidFill>
                  <a:srgbClr val="0000FF"/>
                </a:solidFill>
              </a:rPr>
              <a:t>p</a:t>
            </a:r>
            <a:r>
              <a:rPr lang="en-US" altLang="ru-RU" baseline="-25000" dirty="0">
                <a:solidFill>
                  <a:srgbClr val="0000FF"/>
                </a:solidFill>
              </a:rPr>
              <a:t>1</a:t>
            </a:r>
            <a:r>
              <a:rPr lang="en-US" altLang="ru-RU" dirty="0">
                <a:solidFill>
                  <a:srgbClr val="0000FF"/>
                </a:solidFill>
              </a:rPr>
              <a:t>-p</a:t>
            </a:r>
            <a:r>
              <a:rPr lang="en-US" altLang="ru-RU" baseline="-25000" dirty="0">
                <a:solidFill>
                  <a:srgbClr val="0000FF"/>
                </a:solidFill>
              </a:rPr>
              <a:t>2</a:t>
            </a:r>
            <a:r>
              <a:rPr lang="en-US" altLang="ru-RU" dirty="0">
                <a:solidFill>
                  <a:srgbClr val="0000FF"/>
                </a:solidFill>
              </a:rPr>
              <a:t>. </a:t>
            </a:r>
            <a:endParaRPr lang="ru-RU" altLang="ru-RU" dirty="0">
              <a:solidFill>
                <a:srgbClr val="0000FF"/>
              </a:solidFill>
            </a:endParaRPr>
          </a:p>
        </p:txBody>
      </p:sp>
      <p:sp>
        <p:nvSpPr>
          <p:cNvPr id="20" name="Прямоугольник 6">
            <a:extLst>
              <a:ext uri="{FF2B5EF4-FFF2-40B4-BE49-F238E27FC236}">
                <a16:creationId xmlns="" xmlns:a16="http://schemas.microsoft.com/office/drawing/2014/main" id="{E9874AE9-40F8-4ED5-84C7-30523BF335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936" y="5116513"/>
            <a:ext cx="5148064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solidFill>
                  <a:srgbClr val="0000FF"/>
                </a:solidFill>
              </a:rPr>
              <a:t>Если поток газа непрерывный, можно записать </a:t>
            </a:r>
            <a:r>
              <a:rPr lang="ru-RU" altLang="ru-RU" dirty="0" smtClean="0">
                <a:solidFill>
                  <a:srgbClr val="0000FF"/>
                </a:solidFill>
              </a:rPr>
              <a:t>уравнение</a:t>
            </a:r>
            <a:r>
              <a:rPr lang="en-US" altLang="ru-RU" dirty="0" smtClean="0">
                <a:solidFill>
                  <a:srgbClr val="0000FF"/>
                </a:solidFill>
              </a:rPr>
              <a:t> </a:t>
            </a:r>
            <a:r>
              <a:rPr lang="ru-RU" altLang="ru-RU" dirty="0" smtClean="0">
                <a:solidFill>
                  <a:srgbClr val="0000FF"/>
                </a:solidFill>
              </a:rPr>
              <a:t>движения газа</a:t>
            </a:r>
            <a:endParaRPr lang="ru-RU" altLang="ru-RU" dirty="0">
              <a:solidFill>
                <a:srgbClr val="0000FF"/>
              </a:solidFill>
            </a:endParaRPr>
          </a:p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подобное закону Ома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315971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="" xmlns:a16="http://schemas.microsoft.com/office/drawing/2014/main" id="{6B350666-D2FD-4E03-8132-BD0D5D2F2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752475"/>
            <a:ext cx="4859337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Быстрота откачки объекта  это объем газа поступающий  в единицу времени из объекта в трубопровод при давлении </a:t>
            </a:r>
            <a:r>
              <a:rPr lang="en-US" altLang="ru-RU" sz="2400" dirty="0">
                <a:solidFill>
                  <a:srgbClr val="0000FF"/>
                </a:solidFill>
              </a:rPr>
              <a:t>p</a:t>
            </a:r>
            <a:r>
              <a:rPr lang="en-US" altLang="ru-RU" sz="2400" baseline="-25000" dirty="0">
                <a:solidFill>
                  <a:srgbClr val="0000FF"/>
                </a:solidFill>
              </a:rPr>
              <a:t>1</a:t>
            </a:r>
            <a:r>
              <a:rPr lang="en-US" altLang="ru-RU" sz="2400" dirty="0">
                <a:solidFill>
                  <a:srgbClr val="0000FF"/>
                </a:solidFill>
              </a:rPr>
              <a:t> </a:t>
            </a:r>
            <a:r>
              <a:rPr lang="ru-RU" altLang="ru-RU" sz="2400" dirty="0">
                <a:solidFill>
                  <a:srgbClr val="0000FF"/>
                </a:solidFill>
              </a:rPr>
              <a:t>в откачиваемом объеме.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="" xmlns:a16="http://schemas.microsoft.com/office/drawing/2014/main" id="{ED15A9D9-634D-454A-8C42-50B107E23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4005263"/>
            <a:ext cx="4859337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00FF"/>
                </a:solidFill>
              </a:rPr>
              <a:t>Быстродействие насоса при впускном давлении </a:t>
            </a:r>
            <a:r>
              <a:rPr lang="en-US" altLang="ru-RU" sz="2400" dirty="0">
                <a:solidFill>
                  <a:srgbClr val="0000FF"/>
                </a:solidFill>
              </a:rPr>
              <a:t>p</a:t>
            </a:r>
            <a:r>
              <a:rPr lang="en-US" altLang="ru-RU" sz="2400" baseline="-25000" dirty="0">
                <a:solidFill>
                  <a:srgbClr val="0000FF"/>
                </a:solidFill>
              </a:rPr>
              <a:t>2</a:t>
            </a:r>
            <a:r>
              <a:rPr lang="ru-RU" altLang="ru-RU" sz="2400" dirty="0">
                <a:solidFill>
                  <a:srgbClr val="0000FF"/>
                </a:solidFill>
              </a:rPr>
              <a:t>  это объем газа поступающий в насос в единицу времени.</a:t>
            </a:r>
          </a:p>
        </p:txBody>
      </p:sp>
      <p:graphicFrame>
        <p:nvGraphicFramePr>
          <p:cNvPr id="7" name="Object 5">
            <a:extLst>
              <a:ext uri="{FF2B5EF4-FFF2-40B4-BE49-F238E27FC236}">
                <a16:creationId xmlns="" xmlns:a16="http://schemas.microsoft.com/office/drawing/2014/main" id="{45639766-10D5-4E3F-B5A5-3450329B7D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99275"/>
              </p:ext>
            </p:extLst>
          </p:nvPr>
        </p:nvGraphicFramePr>
        <p:xfrm>
          <a:off x="6056313" y="2857500"/>
          <a:ext cx="134937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7" name="Equation" r:id="rId3" imgW="558720" imgH="393480" progId="Equation.DSMT4">
                  <p:embed/>
                </p:oleObj>
              </mc:Choice>
              <mc:Fallback>
                <p:oleObj name="Equation" r:id="rId3" imgW="558720" imgH="39348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6313" y="2857500"/>
                        <a:ext cx="1349375" cy="949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="" xmlns:a16="http://schemas.microsoft.com/office/drawing/2014/main" id="{2577A00B-73D0-4483-87A6-7723CF4446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70136"/>
              </p:ext>
            </p:extLst>
          </p:nvPr>
        </p:nvGraphicFramePr>
        <p:xfrm>
          <a:off x="6111875" y="5805488"/>
          <a:ext cx="141922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18" name="Equation" r:id="rId5" imgW="596880" imgH="393480" progId="Equation.DSMT4">
                  <p:embed/>
                </p:oleObj>
              </mc:Choice>
              <mc:Fallback>
                <p:oleObj name="Equation" r:id="rId5" imgW="596880" imgH="39348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75" y="5805488"/>
                        <a:ext cx="1419225" cy="9350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4F01846-6889-47E2-AF94-4034EE4E9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4" y="764704"/>
            <a:ext cx="3543300" cy="559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5">
            <a:extLst>
              <a:ext uri="{FF2B5EF4-FFF2-40B4-BE49-F238E27FC236}">
                <a16:creationId xmlns="" xmlns:a16="http://schemas.microsoft.com/office/drawing/2014/main" id="{D865702B-0D77-4D61-BC9D-246D29AA3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4175" y="4365129"/>
            <a:ext cx="4930775" cy="1938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 err="1"/>
              <a:t>W</a:t>
            </a:r>
            <a:r>
              <a:rPr lang="en-US" altLang="ru-RU" sz="2400" baseline="-25000" dirty="0" err="1"/>
              <a:t>R</a:t>
            </a:r>
            <a:r>
              <a:rPr lang="en-US" altLang="ru-RU" sz="2400" dirty="0"/>
              <a:t> – </a:t>
            </a:r>
            <a:r>
              <a:rPr lang="ru-RU" altLang="ru-RU" sz="2400" dirty="0"/>
              <a:t>сопротивление трубопровода,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dirty="0"/>
              <a:t>C</a:t>
            </a:r>
            <a:r>
              <a:rPr lang="en-US" altLang="ru-RU" sz="2400" baseline="-25000" dirty="0"/>
              <a:t>R</a:t>
            </a:r>
            <a:r>
              <a:rPr lang="en-US" altLang="ru-RU" sz="2400" dirty="0"/>
              <a:t> – </a:t>
            </a:r>
            <a:r>
              <a:rPr lang="ru-RU" altLang="ru-RU" sz="2400" dirty="0"/>
              <a:t>пропускная способность трубопровода</a:t>
            </a:r>
          </a:p>
        </p:txBody>
      </p:sp>
      <p:graphicFrame>
        <p:nvGraphicFramePr>
          <p:cNvPr id="23556" name="Объект 4">
            <a:extLst>
              <a:ext uri="{FF2B5EF4-FFF2-40B4-BE49-F238E27FC236}">
                <a16:creationId xmlns="" xmlns:a16="http://schemas.microsoft.com/office/drawing/2014/main" id="{E938B3A2-6A16-482C-A86B-6878AADF98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7751593"/>
              </p:ext>
            </p:extLst>
          </p:nvPr>
        </p:nvGraphicFramePr>
        <p:xfrm>
          <a:off x="4194175" y="633412"/>
          <a:ext cx="4933950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0" name="Equation" r:id="rId3" imgW="1104900" imgH="393700" progId="Equation.DSMT4">
                  <p:embed/>
                </p:oleObj>
              </mc:Choice>
              <mc:Fallback>
                <p:oleObj name="Equation" r:id="rId3" imgW="1104900" imgH="393700" progId="Equation.DSMT4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633412"/>
                        <a:ext cx="4933950" cy="1730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Объект 5">
            <a:extLst>
              <a:ext uri="{FF2B5EF4-FFF2-40B4-BE49-F238E27FC236}">
                <a16:creationId xmlns="" xmlns:a16="http://schemas.microsoft.com/office/drawing/2014/main" id="{3105E42D-2E3E-44FF-A63D-764162BF71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468558"/>
              </p:ext>
            </p:extLst>
          </p:nvPr>
        </p:nvGraphicFramePr>
        <p:xfrm>
          <a:off x="4194175" y="2564904"/>
          <a:ext cx="4932362" cy="142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41" name="Equation" r:id="rId5" imgW="1447800" imgH="431800" progId="Equation.DSMT4">
                  <p:embed/>
                </p:oleObj>
              </mc:Choice>
              <mc:Fallback>
                <p:oleObj name="Equation" r:id="rId5" imgW="1447800" imgH="431800" progId="Equation.DSMT4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175" y="2564904"/>
                        <a:ext cx="4932362" cy="1427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E12ED52-D412-40C4-9DCA-3076ACB2D8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633412"/>
            <a:ext cx="3543300" cy="559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>
            <a:extLst>
              <a:ext uri="{FF2B5EF4-FFF2-40B4-BE49-F238E27FC236}">
                <a16:creationId xmlns="" xmlns:a16="http://schemas.microsoft.com/office/drawing/2014/main" id="{903C0D29-6D15-4CF5-BD8D-809E411F2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0713"/>
            <a:ext cx="9144000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>
                <a:solidFill>
                  <a:srgbClr val="0000FF"/>
                </a:solidFill>
              </a:rPr>
              <a:t>Сопротивление цилиндрического трубопровода</a:t>
            </a:r>
          </a:p>
        </p:txBody>
      </p:sp>
      <p:graphicFrame>
        <p:nvGraphicFramePr>
          <p:cNvPr id="24579" name="Объект 2">
            <a:extLst>
              <a:ext uri="{FF2B5EF4-FFF2-40B4-BE49-F238E27FC236}">
                <a16:creationId xmlns="" xmlns:a16="http://schemas.microsoft.com/office/drawing/2014/main" id="{B962FDDA-0F4A-4F9E-BCA8-C9677DB4E7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3213100"/>
          <a:ext cx="9144000" cy="172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3" name="Equation" r:id="rId3" imgW="2336800" imgH="431800" progId="Equation.DSMT4">
                  <p:embed/>
                </p:oleObj>
              </mc:Choice>
              <mc:Fallback>
                <p:oleObj name="Equation" r:id="rId3" imgW="2336800" imgH="431800" progId="Equation.DSMT4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13100"/>
                        <a:ext cx="9144000" cy="1728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>
            <a:extLst>
              <a:ext uri="{FF2B5EF4-FFF2-40B4-BE49-F238E27FC236}">
                <a16:creationId xmlns="" xmlns:a16="http://schemas.microsoft.com/office/drawing/2014/main" id="{B64A8DE6-ABB3-4877-A24F-5429D1CB0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636838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Форвакуумные насосы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613D04-6AAB-4228-9174-B4AB6768887A}"/>
              </a:ext>
            </a:extLst>
          </p:cNvPr>
          <p:cNvSpPr txBox="1"/>
          <p:nvPr/>
        </p:nvSpPr>
        <p:spPr>
          <a:xfrm>
            <a:off x="0" y="1700808"/>
            <a:ext cx="91440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/>
              <a:t>Пластинчато-роторные вакуумные насосы впервые разработаны </a:t>
            </a:r>
            <a:endParaRPr lang="ru-RU" sz="4400" b="1" dirty="0" smtClean="0"/>
          </a:p>
          <a:p>
            <a:pPr algn="ctr"/>
            <a:r>
              <a:rPr lang="ru-RU" sz="4400" b="1" dirty="0" smtClean="0"/>
              <a:t>В</a:t>
            </a:r>
            <a:r>
              <a:rPr lang="ru-RU" sz="4400" b="1" dirty="0"/>
              <a:t>. </a:t>
            </a:r>
            <a:r>
              <a:rPr lang="ru-RU" sz="4400" b="1" dirty="0" err="1"/>
              <a:t>Гедэ</a:t>
            </a:r>
            <a:r>
              <a:rPr lang="ru-RU" sz="4400" b="1" dirty="0"/>
              <a:t>.</a:t>
            </a:r>
          </a:p>
          <a:p>
            <a:pPr algn="ctr"/>
            <a:r>
              <a:rPr lang="ru-RU" sz="4400" b="1" dirty="0"/>
              <a:t>в период 1905-1912 гг. </a:t>
            </a:r>
          </a:p>
        </p:txBody>
      </p:sp>
    </p:spTree>
    <p:extLst>
      <p:ext uri="{BB962C8B-B14F-4D97-AF65-F5344CB8AC3E}">
        <p14:creationId xmlns:p14="http://schemas.microsoft.com/office/powerpoint/2010/main" val="181875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AA5985-CE1E-4D7F-8B8D-38B3C1709951}"/>
              </a:ext>
            </a:extLst>
          </p:cNvPr>
          <p:cNvSpPr txBox="1"/>
          <p:nvPr/>
        </p:nvSpPr>
        <p:spPr>
          <a:xfrm>
            <a:off x="0" y="404664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Единицы измерения давления </a:t>
            </a:r>
          </a:p>
          <a:p>
            <a:pPr algn="ctr"/>
            <a:r>
              <a:rPr lang="ru-RU" sz="4000" b="1" dirty="0"/>
              <a:t>и коэффициенты связи</a:t>
            </a:r>
          </a:p>
        </p:txBody>
      </p:sp>
      <p:pic>
        <p:nvPicPr>
          <p:cNvPr id="91139" name="Picture 3" descr="O:\Таблица болд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0848"/>
            <a:ext cx="914400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01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FA2D42B-F05E-4749-B66B-120EA8D46C69}"/>
              </a:ext>
            </a:extLst>
          </p:cNvPr>
          <p:cNvSpPr txBox="1"/>
          <p:nvPr/>
        </p:nvSpPr>
        <p:spPr>
          <a:xfrm>
            <a:off x="0" y="186612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Устройство одноступенчатого пластинчато-роторного насоса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C9EB705-5B7B-445F-AF86-F4F6B7E00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628800"/>
            <a:ext cx="7460081" cy="491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rc_mi" descr="Картинки по запросу форвакуумный насос принцип действия">
            <a:hlinkClick r:id="rId2"/>
            <a:extLst>
              <a:ext uri="{FF2B5EF4-FFF2-40B4-BE49-F238E27FC236}">
                <a16:creationId xmlns="" xmlns:a16="http://schemas.microsoft.com/office/drawing/2014/main" id="{739F4EA5-C740-4E4E-AB0C-AA48836D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628775"/>
            <a:ext cx="5673725" cy="494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1">
            <a:extLst>
              <a:ext uri="{FF2B5EF4-FFF2-40B4-BE49-F238E27FC236}">
                <a16:creationId xmlns="" xmlns:a16="http://schemas.microsoft.com/office/drawing/2014/main" id="{EC936625-4075-49FC-807A-8DE577DDF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Принцип работы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пластинчато-роторного насоса Геде</a:t>
            </a:r>
          </a:p>
        </p:txBody>
      </p:sp>
    </p:spTree>
    <p:extLst>
      <p:ext uri="{BB962C8B-B14F-4D97-AF65-F5344CB8AC3E}">
        <p14:creationId xmlns:p14="http://schemas.microsoft.com/office/powerpoint/2010/main" val="161865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A00A9CD-20AC-40AA-A32F-37B4AA2D45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" y="1674729"/>
            <a:ext cx="9144000" cy="2771183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FB76B2DE-825E-4CD7-ACB9-3DD0F456C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89945"/>
            <a:ext cx="9144000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Четыре фазы рабочего цикла</a:t>
            </a:r>
            <a:endParaRPr lang="en-US" altLang="ru-RU" sz="40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пластинчато-роторного насоса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23EF07F-0FCF-456E-88BC-4F8090C72880}"/>
              </a:ext>
            </a:extLst>
          </p:cNvPr>
          <p:cNvSpPr txBox="1"/>
          <p:nvPr/>
        </p:nvSpPr>
        <p:spPr>
          <a:xfrm>
            <a:off x="10118" y="4607257"/>
            <a:ext cx="9134475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06450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 Забор газа из откачиваемой системы </a:t>
            </a:r>
          </a:p>
          <a:p>
            <a:pPr marL="806450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Перенос газа к выхлопному клапану</a:t>
            </a:r>
          </a:p>
          <a:p>
            <a:pPr marL="806450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3. Сжатие газа </a:t>
            </a:r>
          </a:p>
          <a:p>
            <a:pPr marL="806450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4. Выброс газа в атмосферу</a:t>
            </a:r>
          </a:p>
        </p:txBody>
      </p:sp>
    </p:spTree>
    <p:extLst>
      <p:ext uri="{BB962C8B-B14F-4D97-AF65-F5344CB8AC3E}">
        <p14:creationId xmlns:p14="http://schemas.microsoft.com/office/powerpoint/2010/main" val="107827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 descr="Схема процессов электропереплава">
            <a:extLst>
              <a:ext uri="{FF2B5EF4-FFF2-40B4-BE49-F238E27FC236}">
                <a16:creationId xmlns="" xmlns:a16="http://schemas.microsoft.com/office/drawing/2014/main" id="{E3F4EB38-3BE5-4B0C-A864-87749751A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15888"/>
            <a:ext cx="4103687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="" xmlns:a16="http://schemas.microsoft.com/office/drawing/2014/main" id="{442B954D-E510-4340-9F94-E76B327D7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463"/>
            <a:ext cx="9144000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Устройство пластинчато-роторного вакуумного насоса:</a:t>
            </a:r>
            <a:br>
              <a:rPr lang="ru-RU" altLang="ru-RU" sz="1800">
                <a:solidFill>
                  <a:srgbClr val="0000FF"/>
                </a:solidFill>
              </a:rPr>
            </a:br>
            <a:r>
              <a:rPr lang="ru-RU" altLang="ru-RU" sz="1800">
                <a:solidFill>
                  <a:srgbClr val="0000FF"/>
                </a:solidFill>
              </a:rPr>
              <a:t>1 — камера, 2 — бак с маслом, 3 — пластина, 4 — рабочий объем, 5 — ротор, 6 — впускной патрубок, 7 — выпускной патрубок, 8 — выпускной клапан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rc_mi" descr="Похожее изображение">
            <a:hlinkClick r:id="rId2"/>
            <a:extLst>
              <a:ext uri="{FF2B5EF4-FFF2-40B4-BE49-F238E27FC236}">
                <a16:creationId xmlns="" xmlns:a16="http://schemas.microsoft.com/office/drawing/2014/main" id="{66E3C462-9928-4ACF-A89D-74A1020B4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127875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1">
            <a:extLst>
              <a:ext uri="{FF2B5EF4-FFF2-40B4-BE49-F238E27FC236}">
                <a16:creationId xmlns="" xmlns:a16="http://schemas.microsoft.com/office/drawing/2014/main" id="{58BA7137-C1EF-4856-8C10-92D69E93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12700"/>
            <a:ext cx="9142412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Внешний вид стандартного форвакуумного насоса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0D985B38-97C9-4CC2-A6A0-61B5E3CB8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2057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МНОГОПЛАСТИНЧАТЫЙ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РОТОРНЫЙ НАСОС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E5938C2-7819-4E30-B102-E4B76991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1714078"/>
            <a:ext cx="61341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3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1">
            <a:extLst>
              <a:ext uri="{FF2B5EF4-FFF2-40B4-BE49-F238E27FC236}">
                <a16:creationId xmlns="" xmlns:a16="http://schemas.microsoft.com/office/drawing/2014/main" id="{2E1AACAE-098A-4408-8096-F436FC7C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113" y="2462213"/>
            <a:ext cx="9155113" cy="922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>
                <a:solidFill>
                  <a:srgbClr val="0000FF"/>
                </a:solidFill>
              </a:rPr>
              <a:t>Плунжерные насосы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Прямоугольник 1">
            <a:extLst>
              <a:ext uri="{FF2B5EF4-FFF2-40B4-BE49-F238E27FC236}">
                <a16:creationId xmlns="" xmlns:a16="http://schemas.microsoft.com/office/drawing/2014/main" id="{A6FE8E1E-3F2E-4C3F-ACAE-2004AD06E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Устройство плунжерного (золотникового)  насоса </a:t>
            </a:r>
            <a:endParaRPr lang="ru-RU" altLang="ru-RU" sz="360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80A9AE9-0395-48A3-98D3-E368D383C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112" y="1340768"/>
            <a:ext cx="4295775" cy="5248275"/>
          </a:xfrm>
          <a:prstGeom prst="rect">
            <a:avLst/>
          </a:prstGeom>
        </p:spPr>
      </p:pic>
      <p:cxnSp>
        <p:nvCxnSpPr>
          <p:cNvPr id="5" name="Прямая со стрелкой 4">
            <a:extLst>
              <a:ext uri="{FF2B5EF4-FFF2-40B4-BE49-F238E27FC236}">
                <a16:creationId xmlns="" xmlns:a16="http://schemas.microsoft.com/office/drawing/2014/main" id="{F7B19C35-4897-4D5C-8C07-CD84BA199916}"/>
              </a:ext>
            </a:extLst>
          </p:cNvPr>
          <p:cNvCxnSpPr/>
          <p:nvPr/>
        </p:nvCxnSpPr>
        <p:spPr>
          <a:xfrm>
            <a:off x="5652120" y="3212976"/>
            <a:ext cx="57606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:\Temprorary files\Educations\Educational process\MSU\2012-2013\Doc\plunger.jpg">
            <a:extLst>
              <a:ext uri="{FF2B5EF4-FFF2-40B4-BE49-F238E27FC236}">
                <a16:creationId xmlns="" xmlns:a16="http://schemas.microsoft.com/office/drawing/2014/main" id="{8DF7D0F8-E422-4DF4-89AD-C7DF6A714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1182687"/>
            <a:ext cx="4427538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2">
            <a:extLst>
              <a:ext uri="{FF2B5EF4-FFF2-40B4-BE49-F238E27FC236}">
                <a16:creationId xmlns="" xmlns:a16="http://schemas.microsoft.com/office/drawing/2014/main" id="{9B6D83F3-9175-4FAD-8D09-213A46130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1343025"/>
            <a:ext cx="4067175" cy="532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0000FF"/>
                </a:solidFill>
              </a:rPr>
              <a:t>I, II, III, IV – </a:t>
            </a:r>
            <a:r>
              <a:rPr lang="ru-RU" altLang="ru-RU" sz="2400">
                <a:solidFill>
                  <a:srgbClr val="0000FF"/>
                </a:solidFill>
              </a:rPr>
              <a:t>положения поршня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1 - эксцентрик;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2 – обойма;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3 – патрубок плунжера;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4 – входное отверстие;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5 – золотник;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6 – входное окно насоса;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7 –выходное окно насоса;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>
                <a:solidFill>
                  <a:srgbClr val="0000FF"/>
                </a:solidFill>
              </a:rPr>
              <a:t>8 – выпускной клапан перекрывающий вход в объем насоса со стороны выхода.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>
              <a:solidFill>
                <a:srgbClr val="0000FF"/>
              </a:solidFill>
            </a:endParaRPr>
          </a:p>
        </p:txBody>
      </p:sp>
      <p:sp>
        <p:nvSpPr>
          <p:cNvPr id="36868" name="Прямоугольник 1">
            <a:extLst>
              <a:ext uri="{FF2B5EF4-FFF2-40B4-BE49-F238E27FC236}">
                <a16:creationId xmlns="" xmlns:a16="http://schemas.microsoft.com/office/drawing/2014/main" id="{0763253D-4774-4D06-94A4-1789C7B5F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Схема устройства плунжерного (золотникового)  насоса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animBg="1"/>
      <p:bldP spid="3686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="" xmlns:a16="http://schemas.microsoft.com/office/drawing/2014/main" id="{CBB7A7DF-A432-4FE4-8061-065FF8FBC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2816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Диафрагменные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6000" b="1" dirty="0">
                <a:solidFill>
                  <a:srgbClr val="0000FF"/>
                </a:solidFill>
              </a:rPr>
              <a:t>вакуумные насосы</a:t>
            </a:r>
          </a:p>
        </p:txBody>
      </p:sp>
    </p:spTree>
    <p:extLst>
      <p:ext uri="{BB962C8B-B14F-4D97-AF65-F5344CB8AC3E}">
        <p14:creationId xmlns:p14="http://schemas.microsoft.com/office/powerpoint/2010/main" val="233831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9C708C2-B8AB-4D6D-8BEA-04120FA20221}"/>
              </a:ext>
            </a:extLst>
          </p:cNvPr>
          <p:cNvSpPr txBox="1"/>
          <p:nvPr/>
        </p:nvSpPr>
        <p:spPr>
          <a:xfrm>
            <a:off x="0" y="332656"/>
            <a:ext cx="914400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sz="3200" b="1" dirty="0">
                <a:solidFill>
                  <a:srgbClr val="0000FF"/>
                </a:solidFill>
              </a:rPr>
              <a:t>Под понятием </a:t>
            </a:r>
            <a:r>
              <a:rPr lang="ru-RU" altLang="ru-RU" sz="3200" b="1" i="1" dirty="0">
                <a:solidFill>
                  <a:srgbClr val="FF0000"/>
                </a:solidFill>
              </a:rPr>
              <a:t>вакуум</a:t>
            </a:r>
            <a:r>
              <a:rPr lang="ru-RU" altLang="ru-RU" sz="3200" b="1" dirty="0">
                <a:solidFill>
                  <a:srgbClr val="0000FF"/>
                </a:solidFill>
              </a:rPr>
              <a:t> в физике понимают газовую среду при давлении ниже атмосферного. </a:t>
            </a:r>
          </a:p>
          <a:p>
            <a:pPr algn="ctr"/>
            <a:r>
              <a:rPr lang="ru-RU" altLang="ru-RU" sz="3200" b="1" dirty="0"/>
              <a:t>Для количественной характеристики вакуума обычно используют </a:t>
            </a:r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усреднённую длину пробега молекул газа </a:t>
            </a:r>
          </a:p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λ/</a:t>
            </a:r>
            <a:r>
              <a:rPr lang="en-US" altLang="ru-RU" sz="3200" b="1" dirty="0">
                <a:solidFill>
                  <a:srgbClr val="FF0000"/>
                </a:solidFill>
              </a:rPr>
              <a:t>d</a:t>
            </a:r>
            <a:endParaRPr 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CDDEFF7C-D4F3-43B3-ACCC-30929F0BC538}"/>
              </a:ext>
            </a:extLst>
          </p:cNvPr>
          <p:cNvSpPr/>
          <p:nvPr/>
        </p:nvSpPr>
        <p:spPr>
          <a:xfrm>
            <a:off x="0" y="3945607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28650" indent="541338"/>
            <a:r>
              <a:rPr lang="el-GR" altLang="ru-RU" sz="2400" b="1" dirty="0">
                <a:solidFill>
                  <a:srgbClr val="FF0000"/>
                </a:solidFill>
              </a:rPr>
              <a:t>λ</a:t>
            </a:r>
            <a:r>
              <a:rPr lang="en-US" altLang="ru-RU" sz="2400" b="1" dirty="0">
                <a:solidFill>
                  <a:srgbClr val="FF0000"/>
                </a:solidFill>
              </a:rPr>
              <a:t> - </a:t>
            </a:r>
            <a:r>
              <a:rPr lang="ru-RU" altLang="ru-RU" sz="2400" b="1" dirty="0">
                <a:solidFill>
                  <a:srgbClr val="FF0000"/>
                </a:solidFill>
              </a:rPr>
              <a:t>длина свободного пробега молекул газа; </a:t>
            </a:r>
          </a:p>
          <a:p>
            <a:pPr marL="628650" indent="541338"/>
            <a:r>
              <a:rPr lang="en-US" sz="2400" b="1" dirty="0">
                <a:solidFill>
                  <a:srgbClr val="FF0000"/>
                </a:solidFill>
              </a:rPr>
              <a:t>d</a:t>
            </a:r>
            <a:r>
              <a:rPr lang="en-US" sz="2400" dirty="0">
                <a:solidFill>
                  <a:srgbClr val="FF0000"/>
                </a:solidFill>
              </a:rPr>
              <a:t> - </a:t>
            </a:r>
            <a:r>
              <a:rPr lang="ru-RU" altLang="ru-RU" sz="2400" b="1" dirty="0">
                <a:solidFill>
                  <a:srgbClr val="FF0000"/>
                </a:solidFill>
              </a:rPr>
              <a:t>геометрические размеры среды</a:t>
            </a:r>
            <a:r>
              <a:rPr lang="en-US" altLang="ru-RU" sz="2400" b="1" dirty="0">
                <a:solidFill>
                  <a:srgbClr val="FF0000"/>
                </a:solidFill>
              </a:rPr>
              <a:t> </a:t>
            </a:r>
            <a:endParaRPr lang="ru-RU" altLang="ru-RU" sz="2400" b="1" dirty="0">
              <a:solidFill>
                <a:srgbClr val="FF0000"/>
              </a:solidFill>
            </a:endParaRPr>
          </a:p>
          <a:p>
            <a:pPr marL="628650" indent="541338"/>
            <a:r>
              <a:rPr lang="ru-RU" altLang="ru-RU" sz="2400" b="1" dirty="0">
                <a:solidFill>
                  <a:srgbClr val="FF0000"/>
                </a:solidFill>
              </a:rPr>
              <a:t>(расстояние между стенками вакуумной камеры, </a:t>
            </a:r>
          </a:p>
          <a:p>
            <a:pPr marL="628650" indent="541338"/>
            <a:r>
              <a:rPr lang="ru-RU" altLang="ru-RU" sz="2400" b="1" dirty="0">
                <a:solidFill>
                  <a:srgbClr val="FF0000"/>
                </a:solidFill>
              </a:rPr>
              <a:t>диаметр вакуумного трубопровода и т. д.)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3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>
            <a:extLst>
              <a:ext uri="{FF2B5EF4-FFF2-40B4-BE49-F238E27FC236}">
                <a16:creationId xmlns="" xmlns:a16="http://schemas.microsoft.com/office/drawing/2014/main" id="{A474C004-6DA3-4A2B-8BAA-A89200D052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671513"/>
          <a:ext cx="2757488" cy="6186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5" name="Image" r:id="rId4" imgW="1667118" imgH="3739587" progId="Photoshop.Image.8">
                  <p:embed/>
                </p:oleObj>
              </mc:Choice>
              <mc:Fallback>
                <p:oleObj name="Image" r:id="rId4" imgW="1667118" imgH="3739587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71513"/>
                        <a:ext cx="2757488" cy="6186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5">
            <a:extLst>
              <a:ext uri="{FF2B5EF4-FFF2-40B4-BE49-F238E27FC236}">
                <a16:creationId xmlns="" xmlns:a16="http://schemas.microsoft.com/office/drawing/2014/main" id="{84EA3FF3-08AD-454C-A4E4-932E243987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825" y="655638"/>
          <a:ext cx="4067175" cy="623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6" name="Image" r:id="rId6" imgW="1901956" imgH="2916695" progId="Photoshop.Image.8">
                  <p:embed/>
                </p:oleObj>
              </mc:Choice>
              <mc:Fallback>
                <p:oleObj name="Image" r:id="rId6" imgW="1901956" imgH="2916695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655638"/>
                        <a:ext cx="4067175" cy="623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0" name="Text Box 6">
            <a:extLst>
              <a:ext uri="{FF2B5EF4-FFF2-40B4-BE49-F238E27FC236}">
                <a16:creationId xmlns="" xmlns:a16="http://schemas.microsoft.com/office/drawing/2014/main" id="{9BA8EA30-1022-4ACD-9FA5-1D2A7F941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Диафрагменные вакуумные насосы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="" xmlns:a16="http://schemas.microsoft.com/office/drawing/2014/main" id="{7FBBB6DE-B86A-46F0-8CCE-6520A7687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2060575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Турбомолекулярные насосы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="" xmlns:a16="http://schemas.microsoft.com/office/drawing/2014/main" id="{251D769D-29A6-4AC8-8DFB-C3A6DA8D3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ТУРБОМОЛЕКУЛЯРНЫЕ НАСОСЫ</a:t>
            </a:r>
          </a:p>
        </p:txBody>
      </p:sp>
      <p:sp>
        <p:nvSpPr>
          <p:cNvPr id="41987" name="Text Box 6">
            <a:extLst>
              <a:ext uri="{FF2B5EF4-FFF2-40B4-BE49-F238E27FC236}">
                <a16:creationId xmlns="" xmlns:a16="http://schemas.microsoft.com/office/drawing/2014/main" id="{9941C820-B91E-43A9-B0C8-6E973CEEE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565785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Схема иллюстрирующая работу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молекулярного насоса </a:t>
            </a:r>
            <a:r>
              <a:rPr lang="ru-RU" altLang="ru-RU" sz="3600" b="1" dirty="0" err="1">
                <a:solidFill>
                  <a:srgbClr val="0000FF"/>
                </a:solidFill>
              </a:rPr>
              <a:t>Геде</a:t>
            </a:r>
            <a:r>
              <a:rPr lang="ru-RU" altLang="ru-RU" sz="3600" b="1" dirty="0">
                <a:solidFill>
                  <a:srgbClr val="0000FF"/>
                </a:solidFill>
              </a:rPr>
              <a:t> (1912)</a:t>
            </a:r>
          </a:p>
        </p:txBody>
      </p:sp>
      <p:pic>
        <p:nvPicPr>
          <p:cNvPr id="41988" name="Picture 7" descr="Untitled-4">
            <a:extLst>
              <a:ext uri="{FF2B5EF4-FFF2-40B4-BE49-F238E27FC236}">
                <a16:creationId xmlns="" xmlns:a16="http://schemas.microsoft.com/office/drawing/2014/main" id="{A4BA2DFF-18F4-428A-8A95-AA51BAEF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836613"/>
            <a:ext cx="360045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  <p:bldP spid="4198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https://upload.wikimedia.org/wikipedia/commons/thumb/4/4c/Cut_through_turbomolecular_pump.jpg/220px-Cut_through_turbomolecular_pump.jpg">
            <a:hlinkClick r:id="rId2"/>
            <a:extLst>
              <a:ext uri="{FF2B5EF4-FFF2-40B4-BE49-F238E27FC236}">
                <a16:creationId xmlns="" xmlns:a16="http://schemas.microsoft.com/office/drawing/2014/main" id="{55CF467A-53C3-4EE3-B6C9-6CC9077E7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25538"/>
            <a:ext cx="53276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">
            <a:extLst>
              <a:ext uri="{FF2B5EF4-FFF2-40B4-BE49-F238E27FC236}">
                <a16:creationId xmlns="" xmlns:a16="http://schemas.microsoft.com/office/drawing/2014/main" id="{E6922F00-7970-4D11-BBF4-1165F8F1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0638" y="-12700"/>
            <a:ext cx="9164638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Внутреннее устройство современного турбомолекулярного насоса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>
            <a:extLst>
              <a:ext uri="{FF2B5EF4-FFF2-40B4-BE49-F238E27FC236}">
                <a16:creationId xmlns="" xmlns:a16="http://schemas.microsoft.com/office/drawing/2014/main" id="{A1F9619E-3687-44F7-AD58-22AD4C50B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2060575"/>
            <a:ext cx="9139237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Диффузионные (пароструйные) насосы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5">
            <a:extLst>
              <a:ext uri="{FF2B5EF4-FFF2-40B4-BE49-F238E27FC236}">
                <a16:creationId xmlns="" xmlns:a16="http://schemas.microsoft.com/office/drawing/2014/main" id="{0F33D289-BEB7-4585-AB8F-8C85252F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ПАРОСТРУЙНЫЕ ДИФФУЗИОННЫЕ НАСОСЫ</a:t>
            </a:r>
          </a:p>
        </p:txBody>
      </p:sp>
      <p:pic>
        <p:nvPicPr>
          <p:cNvPr id="46083" name="Picture 6" descr="Untitled-6">
            <a:extLst>
              <a:ext uri="{FF2B5EF4-FFF2-40B4-BE49-F238E27FC236}">
                <a16:creationId xmlns="" xmlns:a16="http://schemas.microsoft.com/office/drawing/2014/main" id="{CFDDD0B7-6280-44E1-8733-5F081721C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627063"/>
            <a:ext cx="4392613" cy="624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>
            <a:extLst>
              <a:ext uri="{FF2B5EF4-FFF2-40B4-BE49-F238E27FC236}">
                <a16:creationId xmlns="" xmlns:a16="http://schemas.microsoft.com/office/drawing/2014/main" id="{143916E1-A032-4AD7-96EC-1C42C2CF8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90675"/>
            <a:ext cx="406717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3">
            <a:extLst>
              <a:ext uri="{FF2B5EF4-FFF2-40B4-BE49-F238E27FC236}">
                <a16:creationId xmlns="" xmlns:a16="http://schemas.microsoft.com/office/drawing/2014/main" id="{5E76E8FF-9D42-4757-8146-2CFFED053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00138"/>
            <a:ext cx="40386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rc_mi" descr="Картинки по запросу диффузионный насос принцип работы">
            <a:hlinkClick r:id="rId2"/>
            <a:extLst>
              <a:ext uri="{FF2B5EF4-FFF2-40B4-BE49-F238E27FC236}">
                <a16:creationId xmlns="" xmlns:a16="http://schemas.microsoft.com/office/drawing/2014/main" id="{22866D5A-6697-4D94-A711-AA4B3D1D4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30338"/>
            <a:ext cx="4968875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>
            <a:extLst>
              <a:ext uri="{FF2B5EF4-FFF2-40B4-BE49-F238E27FC236}">
                <a16:creationId xmlns="" xmlns:a16="http://schemas.microsoft.com/office/drawing/2014/main" id="{B5073F96-A8B8-4AA4-9878-18EE7AFEE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Внешний вид современного диффузионного насоса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="" xmlns:a16="http://schemas.microsoft.com/office/drawing/2014/main" id="{60B351C1-FAEA-4911-B7E8-F53159601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Ионно-сорбционные насосы</a:t>
            </a:r>
            <a:endParaRPr lang="ru-RU" altLang="ru-RU" sz="5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Text Box 5">
            <a:extLst>
              <a:ext uri="{FF2B5EF4-FFF2-40B4-BE49-F238E27FC236}">
                <a16:creationId xmlns="" xmlns:a16="http://schemas.microsoft.com/office/drawing/2014/main" id="{B94D10E1-E08E-49F7-A15C-A9BE1D5BD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Принцип работы ионно-сорбционного насоса</a:t>
            </a:r>
          </a:p>
        </p:txBody>
      </p:sp>
      <p:graphicFrame>
        <p:nvGraphicFramePr>
          <p:cNvPr id="50180" name="Object 6">
            <a:extLst>
              <a:ext uri="{FF2B5EF4-FFF2-40B4-BE49-F238E27FC236}">
                <a16:creationId xmlns="" xmlns:a16="http://schemas.microsoft.com/office/drawing/2014/main" id="{586DC667-A537-4332-9A12-2E2344CC4B5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5589588"/>
          <a:ext cx="25209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00" name="Equation" r:id="rId4" imgW="698197" imgH="203112" progId="Equation.DSMT4">
                  <p:embed/>
                </p:oleObj>
              </mc:Choice>
              <mc:Fallback>
                <p:oleObj name="Equation" r:id="rId4" imgW="698197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5589588"/>
                        <a:ext cx="2520950" cy="733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F0BA95-F3B3-4360-843A-2C4BA52FD5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1412776"/>
            <a:ext cx="6453155" cy="4049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B89ACED-79EF-4779-8D77-4FAEA622B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4744"/>
            <a:ext cx="9172575" cy="403187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В </a:t>
            </a:r>
            <a:r>
              <a:rPr lang="ru-RU" altLang="ru-RU" b="1" dirty="0">
                <a:solidFill>
                  <a:srgbClr val="FF0000"/>
                </a:solidFill>
              </a:rPr>
              <a:t>вакуумной технике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в зависимости от величины </a:t>
            </a:r>
            <a:r>
              <a:rPr lang="ru-RU" altLang="ru-RU" b="1" dirty="0">
                <a:solidFill>
                  <a:srgbClr val="FF0000"/>
                </a:solidFill>
              </a:rPr>
              <a:t>λ/</a:t>
            </a:r>
            <a:r>
              <a:rPr lang="ru-RU" altLang="ru-RU" b="1" i="1" dirty="0">
                <a:solidFill>
                  <a:srgbClr val="FF0000"/>
                </a:solidFill>
              </a:rPr>
              <a:t>d</a:t>
            </a:r>
            <a:r>
              <a:rPr lang="ru-RU" altLang="ru-RU" b="1" dirty="0">
                <a:solidFill>
                  <a:srgbClr val="0000FF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условно различают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00FF"/>
                </a:solidFill>
              </a:rPr>
              <a:t>четыре области вакуума: </a:t>
            </a:r>
          </a:p>
          <a:p>
            <a:pPr marL="1600200" lvl="2" indent="-457200" eaLnBrk="1" hangingPunct="1">
              <a:spcBef>
                <a:spcPct val="0"/>
              </a:spcBef>
            </a:pPr>
            <a:r>
              <a:rPr lang="ru-RU" altLang="ru-RU" sz="3200" dirty="0"/>
              <a:t>низкий (</a:t>
            </a:r>
            <a:r>
              <a:rPr lang="ru-RU" altLang="ru-RU" sz="3200" i="1" dirty="0"/>
              <a:t>λ/d&lt;&lt;1</a:t>
            </a:r>
            <a:r>
              <a:rPr lang="ru-RU" altLang="ru-RU" sz="3200" dirty="0"/>
              <a:t>),</a:t>
            </a:r>
            <a:r>
              <a:rPr lang="ru-RU" altLang="ru-RU" sz="3200" dirty="0">
                <a:solidFill>
                  <a:srgbClr val="0000FF"/>
                </a:solidFill>
              </a:rPr>
              <a:t> </a:t>
            </a:r>
          </a:p>
          <a:p>
            <a:pPr marL="1600200" lvl="2" indent="-457200"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00FF"/>
                </a:solidFill>
              </a:rPr>
              <a:t>средний (</a:t>
            </a:r>
            <a:r>
              <a:rPr lang="ru-RU" altLang="ru-RU" sz="3200" i="1" dirty="0">
                <a:solidFill>
                  <a:srgbClr val="0000FF"/>
                </a:solidFill>
              </a:rPr>
              <a:t>λ/d∼1</a:t>
            </a:r>
            <a:r>
              <a:rPr lang="ru-RU" altLang="ru-RU" sz="3200" dirty="0">
                <a:solidFill>
                  <a:srgbClr val="0000FF"/>
                </a:solidFill>
              </a:rPr>
              <a:t>), </a:t>
            </a:r>
          </a:p>
          <a:p>
            <a:pPr marL="1600200" lvl="2" indent="-457200"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00B050"/>
                </a:solidFill>
              </a:rPr>
              <a:t>высокий (</a:t>
            </a:r>
            <a:r>
              <a:rPr lang="ru-RU" altLang="ru-RU" sz="3200" i="1" dirty="0">
                <a:solidFill>
                  <a:srgbClr val="00B050"/>
                </a:solidFill>
              </a:rPr>
              <a:t>λ/d</a:t>
            </a:r>
            <a:r>
              <a:rPr lang="en-US" altLang="ru-RU" sz="3200" i="1" dirty="0">
                <a:solidFill>
                  <a:srgbClr val="00B050"/>
                </a:solidFill>
              </a:rPr>
              <a:t>&gt;</a:t>
            </a:r>
            <a:r>
              <a:rPr lang="ru-RU" altLang="ru-RU" sz="3200" i="1" dirty="0">
                <a:solidFill>
                  <a:srgbClr val="00B050"/>
                </a:solidFill>
              </a:rPr>
              <a:t>1</a:t>
            </a:r>
            <a:r>
              <a:rPr lang="ru-RU" altLang="ru-RU" sz="3200" dirty="0">
                <a:solidFill>
                  <a:srgbClr val="00B050"/>
                </a:solidFill>
              </a:rPr>
              <a:t>),</a:t>
            </a:r>
          </a:p>
          <a:p>
            <a:pPr marL="1600200" lvl="2" indent="-457200" eaLnBrk="1" hangingPunct="1">
              <a:spcBef>
                <a:spcPct val="0"/>
              </a:spcBef>
            </a:pPr>
            <a:r>
              <a:rPr lang="ru-RU" altLang="ru-RU" sz="3200" dirty="0">
                <a:solidFill>
                  <a:srgbClr val="CC0000"/>
                </a:solidFill>
              </a:rPr>
              <a:t>сверхвысокий (</a:t>
            </a:r>
            <a:r>
              <a:rPr lang="el-GR" altLang="ru-RU" sz="3200" i="1" dirty="0">
                <a:solidFill>
                  <a:srgbClr val="CC0000"/>
                </a:solidFill>
              </a:rPr>
              <a:t>λ</a:t>
            </a:r>
            <a:r>
              <a:rPr lang="en-US" altLang="ru-RU" sz="3200" i="1" dirty="0">
                <a:solidFill>
                  <a:srgbClr val="CC0000"/>
                </a:solidFill>
              </a:rPr>
              <a:t>/d&gt;&gt;1</a:t>
            </a:r>
            <a:r>
              <a:rPr lang="en-US" altLang="ru-RU" sz="3200" dirty="0">
                <a:solidFill>
                  <a:srgbClr val="CC0000"/>
                </a:solidFill>
              </a:rPr>
              <a:t>)</a:t>
            </a:r>
            <a:endParaRPr lang="ru-RU" altLang="ru-RU" sz="320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7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Прямоугольник 1">
            <a:extLst>
              <a:ext uri="{FF2B5EF4-FFF2-40B4-BE49-F238E27FC236}">
                <a16:creationId xmlns="" xmlns:a16="http://schemas.microsoft.com/office/drawing/2014/main" id="{C130D363-0B8F-4F31-8535-80698CB37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775"/>
            <a:ext cx="9144000" cy="48320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800" dirty="0" err="1"/>
              <a:t>Цеолитовый</a:t>
            </a:r>
            <a:r>
              <a:rPr lang="ru-RU" altLang="ru-RU" sz="2800" dirty="0"/>
              <a:t> насос эффективно поглощает основные компоненты воздуха,. </a:t>
            </a:r>
            <a:br>
              <a:rPr lang="ru-RU" altLang="ru-RU" sz="2800" dirty="0"/>
            </a:br>
            <a:r>
              <a:rPr lang="ru-RU" altLang="ru-RU" sz="2800" dirty="0"/>
              <a:t>Действие </a:t>
            </a:r>
            <a:r>
              <a:rPr lang="ru-RU" altLang="ru-RU" sz="2800" dirty="0" err="1"/>
              <a:t>цеолитовых</a:t>
            </a:r>
            <a:r>
              <a:rPr lang="ru-RU" altLang="ru-RU" sz="2800" dirty="0"/>
              <a:t> насосов основано на способности </a:t>
            </a:r>
            <a:r>
              <a:rPr lang="ru-RU" altLang="ru-RU" sz="2800" dirty="0">
                <a:hlinkClick r:id="rId2"/>
              </a:rPr>
              <a:t>рабочего вещества</a:t>
            </a:r>
            <a:r>
              <a:rPr lang="ru-RU" altLang="ru-RU" sz="2800" dirty="0"/>
              <a:t> — высокопористого сорбента-цеолита (активированного угля, силикагеля и т. п.) — при охлаждении его азотом или другими </a:t>
            </a:r>
            <a:r>
              <a:rPr lang="ru-RU" altLang="ru-RU" sz="2800" dirty="0">
                <a:hlinkClick r:id="rId3"/>
              </a:rPr>
              <a:t>сжиженными газами</a:t>
            </a:r>
            <a:r>
              <a:rPr lang="ru-RU" altLang="ru-RU" sz="2800" dirty="0"/>
              <a:t> поглощать при </a:t>
            </a:r>
            <a:r>
              <a:rPr lang="ru-RU" altLang="ru-RU" sz="2800" dirty="0">
                <a:hlinkClick r:id="rId4"/>
              </a:rPr>
              <a:t>низких давлениях</a:t>
            </a:r>
            <a:r>
              <a:rPr lang="ru-RU" altLang="ru-RU" sz="2800" dirty="0"/>
              <a:t> большие количества газов, в том числе </a:t>
            </a:r>
            <a:r>
              <a:rPr lang="ru-RU" altLang="ru-RU" sz="2800" dirty="0">
                <a:hlinkClick r:id="rId5"/>
              </a:rPr>
              <a:t>паров воды</a:t>
            </a:r>
            <a:r>
              <a:rPr lang="ru-RU" altLang="ru-RU" sz="2800" dirty="0"/>
              <a:t>, воздуха, азота, кислорода и т. д. Значительно хуже поглощаются пористыми сорбентами гелий, неон и водород</a:t>
            </a:r>
          </a:p>
        </p:txBody>
      </p:sp>
    </p:spTree>
    <p:extLst>
      <p:ext uri="{BB962C8B-B14F-4D97-AF65-F5344CB8AC3E}">
        <p14:creationId xmlns:p14="http://schemas.microsoft.com/office/powerpoint/2010/main" val="2850635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8">
            <a:extLst>
              <a:ext uri="{FF2B5EF4-FFF2-40B4-BE49-F238E27FC236}">
                <a16:creationId xmlns="" xmlns:a16="http://schemas.microsoft.com/office/drawing/2014/main" id="{C2B399B1-DD57-40DA-868E-177248426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4813"/>
            <a:ext cx="91440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СХЕМЫ ВАКУУМНЫХ УСТАНОВОК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AC186C3-B01B-418A-BCE6-35452C09C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3997"/>
            <a:ext cx="4011874" cy="38884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729F915-9B8F-4DD5-AF09-57BC3B700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969" y="2492896"/>
            <a:ext cx="4878031" cy="3008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>
            <a:extLst>
              <a:ext uri="{FF2B5EF4-FFF2-40B4-BE49-F238E27FC236}">
                <a16:creationId xmlns="" xmlns:a16="http://schemas.microsoft.com/office/drawing/2014/main" id="{9B53CFAD-D8B0-47BF-8C0A-68E50ED12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16113"/>
            <a:ext cx="91440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МЕТОДЫ ИЗМЕРЕНИЯ ВАКУУМА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04ED320-376C-4A95-914B-CE82605F8988}"/>
              </a:ext>
            </a:extLst>
          </p:cNvPr>
          <p:cNvSpPr txBox="1"/>
          <p:nvPr/>
        </p:nvSpPr>
        <p:spPr>
          <a:xfrm>
            <a:off x="0" y="1827"/>
            <a:ext cx="914400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/>
              <a:t>Компрессионный манометр Мак-</a:t>
            </a:r>
            <a:r>
              <a:rPr lang="ru-RU" sz="4800" dirty="0" err="1"/>
              <a:t>Лнода</a:t>
            </a:r>
            <a:endParaRPr lang="ru-RU" sz="48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62A0EBC-A4A1-4DE6-824D-3AD2D0E4862D}"/>
              </a:ext>
            </a:extLst>
          </p:cNvPr>
          <p:cNvSpPr txBox="1"/>
          <p:nvPr/>
        </p:nvSpPr>
        <p:spPr>
          <a:xfrm>
            <a:off x="0" y="1659285"/>
            <a:ext cx="895570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Впервые идея компрессионного </a:t>
            </a:r>
            <a:r>
              <a:rPr lang="ru-RU" sz="2400" dirty="0" err="1"/>
              <a:t>маноманометра</a:t>
            </a:r>
            <a:r>
              <a:rPr lang="ru-RU" sz="2400" dirty="0"/>
              <a:t> была предложена Мак-</a:t>
            </a:r>
            <a:r>
              <a:rPr lang="ru-RU" sz="2400" dirty="0" err="1"/>
              <a:t>Леодом</a:t>
            </a:r>
            <a:r>
              <a:rPr lang="ru-RU" sz="2400" dirty="0"/>
              <a:t> в 1874 г. </a:t>
            </a:r>
          </a:p>
          <a:p>
            <a:pPr algn="ctr"/>
            <a:r>
              <a:rPr lang="ru-RU" sz="2400" dirty="0"/>
              <a:t>Объем газа </a:t>
            </a:r>
            <a:r>
              <a:rPr lang="en-US" sz="2400" i="1" dirty="0"/>
              <a:t>V</a:t>
            </a:r>
            <a:r>
              <a:rPr lang="en-US" sz="2400" dirty="0"/>
              <a:t> </a:t>
            </a:r>
            <a:r>
              <a:rPr lang="ru-RU" sz="2400" dirty="0"/>
              <a:t>при давлении </a:t>
            </a:r>
            <a:r>
              <a:rPr lang="en-US" sz="2400" i="1" dirty="0"/>
              <a:t>P</a:t>
            </a:r>
            <a:r>
              <a:rPr lang="ru-RU" sz="2400" i="1" dirty="0"/>
              <a:t>,</a:t>
            </a:r>
            <a:r>
              <a:rPr lang="en-US" sz="2400" dirty="0"/>
              <a:t> </a:t>
            </a:r>
            <a:endParaRPr lang="ru-RU" sz="2400" dirty="0"/>
          </a:p>
          <a:p>
            <a:pPr algn="ctr"/>
            <a:r>
              <a:rPr lang="ru-RU" sz="2400" dirty="0"/>
              <a:t>которое необходимо измерить, </a:t>
            </a:r>
          </a:p>
          <a:p>
            <a:pPr algn="ctr"/>
            <a:r>
              <a:rPr lang="ru-RU" sz="2400" dirty="0"/>
              <a:t>сжимается до значительно меньшего </a:t>
            </a:r>
          </a:p>
          <a:p>
            <a:pPr algn="ctr"/>
            <a:r>
              <a:rPr lang="ru-RU" sz="2400" dirty="0"/>
              <a:t>объема </a:t>
            </a:r>
            <a:r>
              <a:rPr lang="en-US" sz="2400" i="1" dirty="0"/>
              <a:t>v</a:t>
            </a:r>
            <a:r>
              <a:rPr lang="en-US" sz="2400" dirty="0"/>
              <a:t> </a:t>
            </a:r>
            <a:r>
              <a:rPr lang="ru-RU" sz="2400" dirty="0"/>
              <a:t>и давления </a:t>
            </a:r>
            <a:r>
              <a:rPr lang="en-US" sz="2400" i="1" dirty="0"/>
              <a:t>p</a:t>
            </a:r>
            <a:r>
              <a:rPr lang="ru-RU" sz="2400" dirty="0"/>
              <a:t>. </a:t>
            </a:r>
          </a:p>
          <a:p>
            <a:pPr algn="ctr"/>
            <a:r>
              <a:rPr lang="ru-RU" sz="2400" dirty="0"/>
              <a:t>Тогда согласно закона Бойля-Мариотта можно записать </a:t>
            </a:r>
            <a:r>
              <a:rPr lang="en-US" sz="2400" dirty="0"/>
              <a:t> </a:t>
            </a:r>
            <a:endParaRPr lang="ru-RU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3254CBB3-E4DA-467D-96C9-839AB176C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098111"/>
              </p:ext>
            </p:extLst>
          </p:nvPr>
        </p:nvGraphicFramePr>
        <p:xfrm>
          <a:off x="3563888" y="4392015"/>
          <a:ext cx="1827203" cy="62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7" name="Equation" r:id="rId3" imgW="583920" imgH="203040" progId="Equation.DSMT4">
                  <p:embed/>
                </p:oleObj>
              </mc:Choice>
              <mc:Fallback>
                <p:oleObj name="Equation" r:id="rId3" imgW="5839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63888" y="4392015"/>
                        <a:ext cx="1827203" cy="62257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A164B6D-F500-409A-A34F-FEB3D35065EC}"/>
              </a:ext>
            </a:extLst>
          </p:cNvPr>
          <p:cNvSpPr txBox="1"/>
          <p:nvPr/>
        </p:nvSpPr>
        <p:spPr>
          <a:xfrm>
            <a:off x="6936" y="5069668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Если измерить давление сжатого газа, то давление </a:t>
            </a:r>
            <a:r>
              <a:rPr lang="en-US" sz="2400" i="1" dirty="0"/>
              <a:t>P</a:t>
            </a:r>
            <a:r>
              <a:rPr lang="en-US" sz="2400" dirty="0"/>
              <a:t> </a:t>
            </a:r>
            <a:r>
              <a:rPr lang="ru-RU" sz="2400" dirty="0"/>
              <a:t>легко вычисляется 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="" xmlns:a16="http://schemas.microsoft.com/office/drawing/2014/main" id="{3C869690-955C-4C80-A46F-FBAC9E384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4523807"/>
              </p:ext>
            </p:extLst>
          </p:nvPr>
        </p:nvGraphicFramePr>
        <p:xfrm>
          <a:off x="3851920" y="5955739"/>
          <a:ext cx="1152128" cy="915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68" name="Equation" r:id="rId5" imgW="495000" imgH="393480" progId="Equation.DSMT4">
                  <p:embed/>
                </p:oleObj>
              </mc:Choice>
              <mc:Fallback>
                <p:oleObj name="Equation" r:id="rId5" imgW="495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920" y="5955739"/>
                        <a:ext cx="1152128" cy="91579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5064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6">
            <a:extLst>
              <a:ext uri="{FF2B5EF4-FFF2-40B4-BE49-F238E27FC236}">
                <a16:creationId xmlns="" xmlns:a16="http://schemas.microsoft.com/office/drawing/2014/main" id="{6D540D9E-04C4-47AA-AF07-29355F450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КОМПРЕССИОННЫЙ МАНОМЕТР МАК-ЛЕОДА</a:t>
            </a:r>
          </a:p>
        </p:txBody>
      </p:sp>
      <p:graphicFrame>
        <p:nvGraphicFramePr>
          <p:cNvPr id="54275" name="Object 7">
            <a:extLst>
              <a:ext uri="{FF2B5EF4-FFF2-40B4-BE49-F238E27FC236}">
                <a16:creationId xmlns="" xmlns:a16="http://schemas.microsoft.com/office/drawing/2014/main" id="{D09E7286-57FA-4D51-89BE-33844193DF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623354"/>
              </p:ext>
            </p:extLst>
          </p:nvPr>
        </p:nvGraphicFramePr>
        <p:xfrm>
          <a:off x="4932040" y="2816572"/>
          <a:ext cx="3455987" cy="306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1" name="Equation" r:id="rId4" imgW="1002960" imgH="888840" progId="Equation.DSMT4">
                  <p:embed/>
                </p:oleObj>
              </mc:Choice>
              <mc:Fallback>
                <p:oleObj name="Equation" r:id="rId4" imgW="1002960" imgH="8888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2816572"/>
                        <a:ext cx="3455987" cy="306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4276" name="Picture 8" descr="26">
            <a:extLst>
              <a:ext uri="{FF2B5EF4-FFF2-40B4-BE49-F238E27FC236}">
                <a16:creationId xmlns="" xmlns:a16="http://schemas.microsoft.com/office/drawing/2014/main" id="{05870E44-7B80-477E-83AB-A7E1ECB7A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4032250" cy="613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0B8825-24C5-4AA4-AD5C-BA5641855ED7}"/>
              </a:ext>
            </a:extLst>
          </p:cNvPr>
          <p:cNvSpPr txBox="1"/>
          <p:nvPr/>
        </p:nvSpPr>
        <p:spPr>
          <a:xfrm>
            <a:off x="4427984" y="1465720"/>
            <a:ext cx="472942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Закон Бойля-Мариотта</a:t>
            </a:r>
          </a:p>
          <a:p>
            <a:pPr algn="ctr"/>
            <a:r>
              <a:rPr lang="en-US" sz="2800" i="1" dirty="0" err="1"/>
              <a:t>pV</a:t>
            </a:r>
            <a:r>
              <a:rPr lang="en-US" sz="2800" i="1" dirty="0"/>
              <a:t>=p</a:t>
            </a:r>
            <a:r>
              <a:rPr lang="en-US" sz="2800" i="1" baseline="-25000" dirty="0"/>
              <a:t>1</a:t>
            </a:r>
            <a:r>
              <a:rPr lang="en-US" sz="2800" i="1" dirty="0"/>
              <a:t>V</a:t>
            </a:r>
            <a:r>
              <a:rPr lang="en-US" sz="2800" i="1" baseline="-25000" dirty="0"/>
              <a:t>1</a:t>
            </a:r>
            <a:endParaRPr lang="ru-RU" sz="2800" i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C0A3D01-B8E2-4083-847E-5035EA4F7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3314476" cy="53839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A191B5C-8C51-4F68-8CA8-EA1393DD126B}"/>
              </a:ext>
            </a:extLst>
          </p:cNvPr>
          <p:cNvSpPr txBox="1"/>
          <p:nvPr/>
        </p:nvSpPr>
        <p:spPr>
          <a:xfrm>
            <a:off x="3491880" y="1543513"/>
            <a:ext cx="565212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00FF"/>
                </a:solidFill>
              </a:rPr>
              <a:t>1. Перемещая нижний резервуар вниз, полностью очищают трубки 1, 2 и 3 от ртути, соединяя таким образом ресивер V с исследуемым объёмом </a:t>
            </a:r>
            <a:r>
              <a:rPr lang="ru-RU" dirty="0" err="1">
                <a:solidFill>
                  <a:srgbClr val="0000FF"/>
                </a:solidFill>
              </a:rPr>
              <a:t>V</a:t>
            </a:r>
            <a:r>
              <a:rPr lang="ru-RU" baseline="-25000" dirty="0" err="1">
                <a:solidFill>
                  <a:srgbClr val="0000FF"/>
                </a:solidFill>
              </a:rPr>
              <a:t>x</a:t>
            </a:r>
            <a:r>
              <a:rPr lang="ru-RU" dirty="0">
                <a:solidFill>
                  <a:srgbClr val="0000FF"/>
                </a:solidFill>
              </a:rPr>
              <a:t>.</a:t>
            </a:r>
          </a:p>
          <a:p>
            <a:r>
              <a:rPr lang="ru-RU" dirty="0">
                <a:solidFill>
                  <a:srgbClr val="CC0000"/>
                </a:solidFill>
              </a:rPr>
              <a:t>2. Затем, перемещая нижний резервуар вверх, заполняют систему ртутью до тех пор, пока уровень ртути в капилляре 2 не совпадет с верхним концом капилляра 1. При этом в капилляре 1 остается столбик сжатого газа.</a:t>
            </a:r>
          </a:p>
          <a:p>
            <a:endParaRPr lang="ru-RU" dirty="0"/>
          </a:p>
          <a:p>
            <a:r>
              <a:rPr lang="ru-RU" dirty="0"/>
              <a:t>При изготовлении прибор градуируется, и рядом с трубкой наносится шкала, по которой можно непосредственно снимать отсчёт давления в </a:t>
            </a:r>
            <a:r>
              <a:rPr lang="ru-RU" dirty="0" err="1">
                <a:hlinkClick r:id="rId3" tooltip="Миллиметр ртутного столба"/>
              </a:rPr>
              <a:t>торрах</a:t>
            </a:r>
            <a:r>
              <a:rPr lang="ru-RU" dirty="0"/>
              <a:t> либо других единицах.</a:t>
            </a:r>
          </a:p>
          <a:p>
            <a:endParaRPr lang="ru-RU" dirty="0"/>
          </a:p>
        </p:txBody>
      </p:sp>
      <p:sp>
        <p:nvSpPr>
          <p:cNvPr id="6" name="AutoShape 2" descr="p">
            <a:extLst>
              <a:ext uri="{FF2B5EF4-FFF2-40B4-BE49-F238E27FC236}">
                <a16:creationId xmlns="" xmlns:a16="http://schemas.microsoft.com/office/drawing/2014/main" id="{A3FAF951-D66A-41AC-9F2E-766D1D6342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72218" y="458068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69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5">
            <a:extLst>
              <a:ext uri="{FF2B5EF4-FFF2-40B4-BE49-F238E27FC236}">
                <a16:creationId xmlns="" xmlns:a16="http://schemas.microsoft.com/office/drawing/2014/main" id="{8A3D7F0D-5342-49FE-9F49-192070D62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ТЕРМОПАРНЫЙ ВАКУУММЕТР</a:t>
            </a:r>
          </a:p>
        </p:txBody>
      </p:sp>
      <p:pic>
        <p:nvPicPr>
          <p:cNvPr id="55299" name="Picture 6" descr="Untitled-9">
            <a:extLst>
              <a:ext uri="{FF2B5EF4-FFF2-40B4-BE49-F238E27FC236}">
                <a16:creationId xmlns="" xmlns:a16="http://schemas.microsoft.com/office/drawing/2014/main" id="{13E840B3-5996-4911-9ECA-AF415DC3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" y="754640"/>
            <a:ext cx="8747125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300" name="Object 7">
            <a:extLst>
              <a:ext uri="{FF2B5EF4-FFF2-40B4-BE49-F238E27FC236}">
                <a16:creationId xmlns="" xmlns:a16="http://schemas.microsoft.com/office/drawing/2014/main" id="{DF3299F3-0B49-4A1A-BDA1-F168441EC3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263928"/>
              </p:ext>
            </p:extLst>
          </p:nvPr>
        </p:nvGraphicFramePr>
        <p:xfrm>
          <a:off x="3324225" y="6375400"/>
          <a:ext cx="249396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15" name="Equation" r:id="rId5" imgW="1180800" imgH="228600" progId="Equation.DSMT4">
                  <p:embed/>
                </p:oleObj>
              </mc:Choice>
              <mc:Fallback>
                <p:oleObj name="Equation" r:id="rId5" imgW="11808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6375400"/>
                        <a:ext cx="2493963" cy="4826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:\HBPVR\Датчики давления.jpg">
            <a:extLst>
              <a:ext uri="{FF2B5EF4-FFF2-40B4-BE49-F238E27FC236}">
                <a16:creationId xmlns="" xmlns:a16="http://schemas.microsoft.com/office/drawing/2014/main" id="{4A6715FF-90EE-49FF-8899-8895D21C1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975"/>
            <a:ext cx="7304088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1">
            <a:extLst>
              <a:ext uri="{FF2B5EF4-FFF2-40B4-BE49-F238E27FC236}">
                <a16:creationId xmlns="" xmlns:a16="http://schemas.microsoft.com/office/drawing/2014/main" id="{25F177D8-42C1-430E-B1F2-C0CEC2818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Датчики измерения давления (разрядная трубка, термопарный, ионизационный)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5">
            <a:extLst>
              <a:ext uri="{FF2B5EF4-FFF2-40B4-BE49-F238E27FC236}">
                <a16:creationId xmlns="" xmlns:a16="http://schemas.microsoft.com/office/drawing/2014/main" id="{82F32FE4-6904-453D-905C-0C46A1148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635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ПРИНЦИПИАЛЬНАЯ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ИОНИЗАЦИОННОГО ВАКУУМЕТРА</a:t>
            </a:r>
          </a:p>
        </p:txBody>
      </p:sp>
      <p:pic>
        <p:nvPicPr>
          <p:cNvPr id="57347" name="Picture 6" descr="Untitled-10">
            <a:extLst>
              <a:ext uri="{FF2B5EF4-FFF2-40B4-BE49-F238E27FC236}">
                <a16:creationId xmlns="" xmlns:a16="http://schemas.microsoft.com/office/drawing/2014/main" id="{85ADF8F3-612B-4186-93EA-AE4A62460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307262" cy="406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48" name="Object 7">
            <a:extLst>
              <a:ext uri="{FF2B5EF4-FFF2-40B4-BE49-F238E27FC236}">
                <a16:creationId xmlns="" xmlns:a16="http://schemas.microsoft.com/office/drawing/2014/main" id="{8996A54A-4728-4F9A-9D74-D99D947ED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47813" y="5734050"/>
          <a:ext cx="1728787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2" name="Equation" r:id="rId5" imgW="469900" imgH="228600" progId="Equation.DSMT4">
                  <p:embed/>
                </p:oleObj>
              </mc:Choice>
              <mc:Fallback>
                <p:oleObj name="Equation" r:id="rId5" imgW="46990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3" y="5734050"/>
                        <a:ext cx="1728787" cy="841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8">
            <a:extLst>
              <a:ext uri="{FF2B5EF4-FFF2-40B4-BE49-F238E27FC236}">
                <a16:creationId xmlns="" xmlns:a16="http://schemas.microsoft.com/office/drawing/2014/main" id="{9AC16641-F22F-463F-8F3E-A5241C25DC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1085093"/>
              </p:ext>
            </p:extLst>
          </p:nvPr>
        </p:nvGraphicFramePr>
        <p:xfrm>
          <a:off x="3937000" y="5805488"/>
          <a:ext cx="400685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3" name="Equation" r:id="rId7" imgW="1282680" imgH="228600" progId="Equation.DSMT4">
                  <p:embed/>
                </p:oleObj>
              </mc:Choice>
              <mc:Fallback>
                <p:oleObj name="Equation" r:id="rId7" imgW="1282680" imgH="228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0" y="5805488"/>
                        <a:ext cx="4006850" cy="7143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7">
            <a:extLst>
              <a:ext uri="{FF2B5EF4-FFF2-40B4-BE49-F238E27FC236}">
                <a16:creationId xmlns="" xmlns:a16="http://schemas.microsoft.com/office/drawing/2014/main" id="{05193EF4-E8B5-4C00-9DB3-6971BBAF45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ПРИНЦИПИАЛЬНАЯ СХЕМА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МАГНИТОРАЗРЯДНОГО ВАКУУМЕТРА</a:t>
            </a:r>
          </a:p>
        </p:txBody>
      </p:sp>
      <p:pic>
        <p:nvPicPr>
          <p:cNvPr id="59395" name="Picture 8" descr="Untitled-11">
            <a:extLst>
              <a:ext uri="{FF2B5EF4-FFF2-40B4-BE49-F238E27FC236}">
                <a16:creationId xmlns="" xmlns:a16="http://schemas.microsoft.com/office/drawing/2014/main" id="{0F01CB86-C144-4010-8426-A7A495A9B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6192838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396" name="Object 11">
            <a:extLst>
              <a:ext uri="{FF2B5EF4-FFF2-40B4-BE49-F238E27FC236}">
                <a16:creationId xmlns="" xmlns:a16="http://schemas.microsoft.com/office/drawing/2014/main" id="{BCAF648C-3B13-414C-B95A-148B2F627A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16238" y="6175375"/>
          <a:ext cx="18716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5" name="Equation" r:id="rId5" imgW="660113" imgH="203112" progId="Equation.DSMT4">
                  <p:embed/>
                </p:oleObj>
              </mc:Choice>
              <mc:Fallback>
                <p:oleObj name="Equation" r:id="rId5" imgW="660113" imgH="20311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6175375"/>
                        <a:ext cx="1871662" cy="576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44564"/>
            <a:ext cx="9144000" cy="49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9924C56-77E6-4C25-B408-B9827AB97E8C}"/>
              </a:ext>
            </a:extLst>
          </p:cNvPr>
          <p:cNvSpPr txBox="1"/>
          <p:nvPr/>
        </p:nvSpPr>
        <p:spPr>
          <a:xfrm>
            <a:off x="8934" y="332656"/>
            <a:ext cx="91350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Сравнительная длина свободного пробега молекул газа при разных давлениях</a:t>
            </a:r>
          </a:p>
        </p:txBody>
      </p:sp>
    </p:spTree>
    <p:extLst>
      <p:ext uri="{BB962C8B-B14F-4D97-AF65-F5344CB8AC3E}">
        <p14:creationId xmlns:p14="http://schemas.microsoft.com/office/powerpoint/2010/main" val="417611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5">
            <a:extLst>
              <a:ext uri="{FF2B5EF4-FFF2-40B4-BE49-F238E27FC236}">
                <a16:creationId xmlns="" xmlns:a16="http://schemas.microsoft.com/office/drawing/2014/main" id="{75B2118D-9371-40F4-B7A7-8E8C2F3FA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298211"/>
              </p:ext>
            </p:extLst>
          </p:nvPr>
        </p:nvGraphicFramePr>
        <p:xfrm>
          <a:off x="827584" y="1772816"/>
          <a:ext cx="7777162" cy="457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029" name="Image" r:id="rId4" imgW="5991873" imgH="3523197" progId="Photoshop.Image.8">
                  <p:embed/>
                </p:oleObj>
              </mc:Choice>
              <mc:Fallback>
                <p:oleObj name="Image" r:id="rId4" imgW="5991873" imgH="3523197" progId="Photoshop.Imag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772816"/>
                        <a:ext cx="7777162" cy="457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5A70023-6754-4608-A560-A99E951BCDC3}"/>
              </a:ext>
            </a:extLst>
          </p:cNvPr>
          <p:cNvSpPr txBox="1"/>
          <p:nvPr/>
        </p:nvSpPr>
        <p:spPr>
          <a:xfrm>
            <a:off x="0" y="332656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Диапазоны давлений </a:t>
            </a:r>
          </a:p>
          <a:p>
            <a:pPr algn="ctr"/>
            <a:r>
              <a:rPr lang="ru-RU" sz="3600" dirty="0"/>
              <a:t>измеряемые вакуумметрами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>
            <a:extLst>
              <a:ext uri="{FF2B5EF4-FFF2-40B4-BE49-F238E27FC236}">
                <a16:creationId xmlns="" xmlns:a16="http://schemas.microsoft.com/office/drawing/2014/main" id="{63B00AC5-D712-44A6-9D46-E8DFAA867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9144000" cy="2586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ОСНОВНЫЕ ЭЛЕМНТЫ КОНСТРУКЦИЙ ВАКУУМНЫХ СИСТЕМ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066" name="Object 4">
            <a:extLst>
              <a:ext uri="{FF2B5EF4-FFF2-40B4-BE49-F238E27FC236}">
                <a16:creationId xmlns="" xmlns:a16="http://schemas.microsoft.com/office/drawing/2014/main" id="{DCF5F691-A898-4E82-8B31-DFA9D85632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514215"/>
              </p:ext>
            </p:extLst>
          </p:nvPr>
        </p:nvGraphicFramePr>
        <p:xfrm>
          <a:off x="0" y="1627907"/>
          <a:ext cx="9151938" cy="4897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5" name="Image" r:id="rId4" imgW="3727396" imgH="1993396" progId="Photoshop.Image.8">
                  <p:embed/>
                </p:oleObj>
              </mc:Choice>
              <mc:Fallback>
                <p:oleObj name="Image" r:id="rId4" imgW="3727396" imgH="1993396" progId="Photoshop.Imag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27907"/>
                        <a:ext cx="9151938" cy="4897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004D8DF-D69C-45F1-8BC5-A2F57851687A}"/>
              </a:ext>
            </a:extLst>
          </p:cNvPr>
          <p:cNvSpPr txBox="1"/>
          <p:nvPr/>
        </p:nvSpPr>
        <p:spPr>
          <a:xfrm>
            <a:off x="0" y="246455"/>
            <a:ext cx="9144000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Материалы используемые для вакуумной техники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="" xmlns:a16="http://schemas.microsoft.com/office/drawing/2014/main" id="{8671B85C-D3EF-4825-8458-63B84F91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39900"/>
            <a:ext cx="4021138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>
            <a:extLst>
              <a:ext uri="{FF2B5EF4-FFF2-40B4-BE49-F238E27FC236}">
                <a16:creationId xmlns="" xmlns:a16="http://schemas.microsoft.com/office/drawing/2014/main" id="{BB7B0D32-1B7D-41C0-996E-90C2ED6F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733550"/>
            <a:ext cx="451802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TextBox 1">
            <a:extLst>
              <a:ext uri="{FF2B5EF4-FFF2-40B4-BE49-F238E27FC236}">
                <a16:creationId xmlns="" xmlns:a16="http://schemas.microsoft.com/office/drawing/2014/main" id="{243A5646-ECF7-4E3A-B428-3809AA0E2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763"/>
            <a:ext cx="9144000" cy="7683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/>
              <a:t>СИЛЬФОНЫ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:\HBPVR\Элементы конструкций.jpg">
            <a:extLst>
              <a:ext uri="{FF2B5EF4-FFF2-40B4-BE49-F238E27FC236}">
                <a16:creationId xmlns="" xmlns:a16="http://schemas.microsoft.com/office/drawing/2014/main" id="{4C080918-B4D8-4D2C-BCBF-E2836567D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81075"/>
            <a:ext cx="8208962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:\Соединение труб.tif">
            <a:extLst>
              <a:ext uri="{FF2B5EF4-FFF2-40B4-BE49-F238E27FC236}">
                <a16:creationId xmlns="" xmlns:a16="http://schemas.microsoft.com/office/drawing/2014/main" id="{D5B2F986-E838-4B3E-B73E-85B5E974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25538"/>
            <a:ext cx="4271963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Box 1">
            <a:extLst>
              <a:ext uri="{FF2B5EF4-FFF2-40B4-BE49-F238E27FC236}">
                <a16:creationId xmlns="" xmlns:a16="http://schemas.microsoft.com/office/drawing/2014/main" id="{7CACCFBF-3DDE-41EC-BF82-3124B7B26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875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Фланцевое соединение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CFE4AF9F-4A58-4914-8D63-DBCEFAC942D5}"/>
              </a:ext>
            </a:extLst>
          </p:cNvPr>
          <p:cNvCxnSpPr/>
          <p:nvPr/>
        </p:nvCxnSpPr>
        <p:spPr>
          <a:xfrm flipH="1">
            <a:off x="5795963" y="2205038"/>
            <a:ext cx="1368425" cy="17287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39DA059-DE16-4452-B1CE-B2428E85014D}"/>
              </a:ext>
            </a:extLst>
          </p:cNvPr>
          <p:cNvCxnSpPr/>
          <p:nvPr/>
        </p:nvCxnSpPr>
        <p:spPr>
          <a:xfrm>
            <a:off x="7164388" y="2205038"/>
            <a:ext cx="15843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2" name="TextBox 9">
            <a:extLst>
              <a:ext uri="{FF2B5EF4-FFF2-40B4-BE49-F238E27FC236}">
                <a16:creationId xmlns="" xmlns:a16="http://schemas.microsoft.com/office/drawing/2014/main" id="{FF045433-E67C-442A-9299-EC210192B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1171575"/>
            <a:ext cx="1966912" cy="922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Вакуумное уплотнительное кольцо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="" xmlns:a16="http://schemas.microsoft.com/office/drawing/2014/main" id="{A5299093-826C-45E1-A48C-281CAA516732}"/>
              </a:ext>
            </a:extLst>
          </p:cNvPr>
          <p:cNvCxnSpPr/>
          <p:nvPr/>
        </p:nvCxnSpPr>
        <p:spPr>
          <a:xfrm>
            <a:off x="2051050" y="2349500"/>
            <a:ext cx="792163" cy="10080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DA0D46D7-869F-46B1-9575-0167D894FE61}"/>
              </a:ext>
            </a:extLst>
          </p:cNvPr>
          <p:cNvCxnSpPr/>
          <p:nvPr/>
        </p:nvCxnSpPr>
        <p:spPr>
          <a:xfrm flipH="1">
            <a:off x="539750" y="2349500"/>
            <a:ext cx="1511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5" name="TextBox 14">
            <a:extLst>
              <a:ext uri="{FF2B5EF4-FFF2-40B4-BE49-F238E27FC236}">
                <a16:creationId xmlns="" xmlns:a16="http://schemas.microsoft.com/office/drawing/2014/main" id="{B522C4F1-4625-4B23-A796-5A19BDE9B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633538"/>
            <a:ext cx="2087563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Соединительные винты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nimBg="1"/>
      <p:bldP spid="65542" grpId="0" animBg="1"/>
      <p:bldP spid="655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:\HBPVR\Уплотнительные кольца.jpg">
            <a:extLst>
              <a:ext uri="{FF2B5EF4-FFF2-40B4-BE49-F238E27FC236}">
                <a16:creationId xmlns="" xmlns:a16="http://schemas.microsoft.com/office/drawing/2014/main" id="{076ED549-E82B-4A03-89A1-EA65ADD63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557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Box 1">
            <a:extLst>
              <a:ext uri="{FF2B5EF4-FFF2-40B4-BE49-F238E27FC236}">
                <a16:creationId xmlns="" xmlns:a16="http://schemas.microsoft.com/office/drawing/2014/main" id="{5E81D48D-F383-4697-8B4A-17B6FE80C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63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>
                <a:solidFill>
                  <a:srgbClr val="0000FF"/>
                </a:solidFill>
              </a:rPr>
              <a:t>Уплотнительные кольца из </a:t>
            </a:r>
            <a:r>
              <a:rPr lang="ru-RU" altLang="ru-RU" sz="4000" b="1" dirty="0" err="1">
                <a:solidFill>
                  <a:srgbClr val="FF0000"/>
                </a:solidFill>
              </a:rPr>
              <a:t>витона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:\Кольца 2.tif">
            <a:extLst>
              <a:ext uri="{FF2B5EF4-FFF2-40B4-BE49-F238E27FC236}">
                <a16:creationId xmlns="" xmlns:a16="http://schemas.microsoft.com/office/drawing/2014/main" id="{3FD74BA7-E446-4FDF-A549-086FC1112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5193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Box 1">
            <a:extLst>
              <a:ext uri="{FF2B5EF4-FFF2-40B4-BE49-F238E27FC236}">
                <a16:creationId xmlns="" xmlns:a16="http://schemas.microsoft.com/office/drawing/2014/main" id="{2F5CD4F4-2F70-4E41-9E53-D21BC4461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>
                <a:solidFill>
                  <a:srgbClr val="0000FF"/>
                </a:solidFill>
              </a:rPr>
              <a:t>Армированные самостягивающиеся манжеты из витона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="" xmlns:a16="http://schemas.microsoft.com/office/drawing/2014/main" id="{13D89951-DE2C-4817-9AE5-76DC26782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763" y="5445125"/>
            <a:ext cx="9144001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00FF"/>
                </a:solidFill>
              </a:rPr>
              <a:t>Витон</a:t>
            </a:r>
            <a:r>
              <a:rPr lang="ru-RU" altLang="ru-RU" sz="1800">
                <a:solidFill>
                  <a:srgbClr val="0000FF"/>
                </a:solidFill>
              </a:rPr>
              <a:t> – синтетический материал с очень низким уровнем давления упругого пара, используется для изготовления вакуумных уплотнений.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animBg="1"/>
      <p:bldP spid="6758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H:\Вращения 1.tif">
            <a:extLst>
              <a:ext uri="{FF2B5EF4-FFF2-40B4-BE49-F238E27FC236}">
                <a16:creationId xmlns="" xmlns:a16="http://schemas.microsoft.com/office/drawing/2014/main" id="{6F47195A-ABAF-45E5-8D23-C04BC8752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60450"/>
            <a:ext cx="7777163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>
            <a:extLst>
              <a:ext uri="{FF2B5EF4-FFF2-40B4-BE49-F238E27FC236}">
                <a16:creationId xmlns="" xmlns:a16="http://schemas.microsoft.com/office/drawing/2014/main" id="{D79E66FD-FACC-43D5-AF45-FDF32F74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525"/>
            <a:ext cx="9144000" cy="9540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Варианты передачи вращений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в вакуумную систему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">
            <a:extLst>
              <a:ext uri="{FF2B5EF4-FFF2-40B4-BE49-F238E27FC236}">
                <a16:creationId xmlns="" xmlns:a16="http://schemas.microsoft.com/office/drawing/2014/main" id="{1395EEF1-A4ED-4F87-9967-F67FD6D6A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90763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Передача движений в вакуумную систему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6A91664-79F0-4AB0-97D3-CDCD1B5C5286}"/>
              </a:ext>
            </a:extLst>
          </p:cNvPr>
          <p:cNvSpPr txBox="1"/>
          <p:nvPr/>
        </p:nvSpPr>
        <p:spPr>
          <a:xfrm>
            <a:off x="0" y="1700808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Идеальные газы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C4D72F1-99EC-496A-991B-47CE45EF9284}"/>
              </a:ext>
            </a:extLst>
          </p:cNvPr>
          <p:cNvSpPr txBox="1"/>
          <p:nvPr/>
        </p:nvSpPr>
        <p:spPr>
          <a:xfrm>
            <a:off x="0" y="2996952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Реальные газы</a:t>
            </a:r>
          </a:p>
        </p:txBody>
      </p:sp>
    </p:spTree>
    <p:extLst>
      <p:ext uri="{BB962C8B-B14F-4D97-AF65-F5344CB8AC3E}">
        <p14:creationId xmlns:p14="http://schemas.microsoft.com/office/powerpoint/2010/main" val="60948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9">
            <a:extLst>
              <a:ext uri="{FF2B5EF4-FFF2-40B4-BE49-F238E27FC236}">
                <a16:creationId xmlns="" xmlns:a16="http://schemas.microsoft.com/office/drawing/2014/main" id="{9B047BBD-1674-4355-8AB7-14A7A1AC8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76925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Дисковый затвор с рычажным управлением и сильфоном </a:t>
            </a:r>
          </a:p>
        </p:txBody>
      </p:sp>
      <p:pic>
        <p:nvPicPr>
          <p:cNvPr id="71683" name="Picture 6" descr="H:\Управление затвором.tif">
            <a:extLst>
              <a:ext uri="{FF2B5EF4-FFF2-40B4-BE49-F238E27FC236}">
                <a16:creationId xmlns="" xmlns:a16="http://schemas.microsoft.com/office/drawing/2014/main" id="{4B97F528-9E37-40C9-B211-80B38D31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052513"/>
            <a:ext cx="511492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:\Затвор 2.tif">
            <a:extLst>
              <a:ext uri="{FF2B5EF4-FFF2-40B4-BE49-F238E27FC236}">
                <a16:creationId xmlns="" xmlns:a16="http://schemas.microsoft.com/office/drawing/2014/main" id="{A6C1BEC5-8EFC-4263-8C1E-FAF7C5618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874713"/>
            <a:ext cx="59817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1">
            <a:extLst>
              <a:ext uri="{FF2B5EF4-FFF2-40B4-BE49-F238E27FC236}">
                <a16:creationId xmlns="" xmlns:a16="http://schemas.microsoft.com/office/drawing/2014/main" id="{3BF17E5F-100E-4637-87DC-235C81FA2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2463"/>
            <a:ext cx="9144000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Дисковый затвор с управлением при помощи винтового вала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:\Затвор 3.tif">
            <a:extLst>
              <a:ext uri="{FF2B5EF4-FFF2-40B4-BE49-F238E27FC236}">
                <a16:creationId xmlns="" xmlns:a16="http://schemas.microsoft.com/office/drawing/2014/main" id="{8909E0D0-7E3F-4DE2-AB27-C640E736D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16063"/>
            <a:ext cx="81343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1">
            <a:extLst>
              <a:ext uri="{FF2B5EF4-FFF2-40B4-BE49-F238E27FC236}">
                <a16:creationId xmlns="" xmlns:a16="http://schemas.microsoft.com/office/drawing/2014/main" id="{6D1DDDC9-B740-4B85-8848-069C14062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Дисковый затвор в вакуумной камере. Перемещения осуществляются при помощи сильфона и винтового соединения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:\Перемещение в вакууме.tif">
            <a:extLst>
              <a:ext uri="{FF2B5EF4-FFF2-40B4-BE49-F238E27FC236}">
                <a16:creationId xmlns="" xmlns:a16="http://schemas.microsoft.com/office/drawing/2014/main" id="{86B047E7-8388-4891-91CE-33D24DB93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765175"/>
            <a:ext cx="45910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1">
            <a:extLst>
              <a:ext uri="{FF2B5EF4-FFF2-40B4-BE49-F238E27FC236}">
                <a16:creationId xmlns="" xmlns:a16="http://schemas.microsoft.com/office/drawing/2014/main" id="{87FC103F-58CB-4D17-B32B-4B48BEF39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688"/>
            <a:ext cx="9144000" cy="9540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>
                <a:solidFill>
                  <a:srgbClr val="0000FF"/>
                </a:solidFill>
              </a:rPr>
              <a:t>Устройство с сильфоном для перемещения внутри вакуумной камеры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:\Механизмы с сильфонами.tif">
            <a:extLst>
              <a:ext uri="{FF2B5EF4-FFF2-40B4-BE49-F238E27FC236}">
                <a16:creationId xmlns="" xmlns:a16="http://schemas.microsoft.com/office/drawing/2014/main" id="{0B9684BB-D226-4777-94B8-C378A363A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890713"/>
            <a:ext cx="835501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Box 2">
            <a:extLst>
              <a:ext uri="{FF2B5EF4-FFF2-40B4-BE49-F238E27FC236}">
                <a16:creationId xmlns="" xmlns:a16="http://schemas.microsoft.com/office/drawing/2014/main" id="{8C90ABE1-064A-4763-B83D-B9DF5085C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8" y="9525"/>
            <a:ext cx="9144000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0000FF"/>
                </a:solidFill>
              </a:rPr>
              <a:t>Передача вращательного движения в вакуум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1">
            <a:extLst>
              <a:ext uri="{FF2B5EF4-FFF2-40B4-BE49-F238E27FC236}">
                <a16:creationId xmlns="" xmlns:a16="http://schemas.microsoft.com/office/drawing/2014/main" id="{498EED3B-94A0-43AA-A410-2AF0720B5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75"/>
            <a:ext cx="9144000" cy="585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>
                <a:solidFill>
                  <a:srgbClr val="0000FF"/>
                </a:solidFill>
              </a:rPr>
              <a:t>Электрические вводы в вакуум</a:t>
            </a:r>
          </a:p>
        </p:txBody>
      </p:sp>
      <p:pic>
        <p:nvPicPr>
          <p:cNvPr id="76803" name="Picture 4" descr="H:\Изоляторы.tif">
            <a:extLst>
              <a:ext uri="{FF2B5EF4-FFF2-40B4-BE49-F238E27FC236}">
                <a16:creationId xmlns="" xmlns:a16="http://schemas.microsoft.com/office/drawing/2014/main" id="{8BD3A709-E980-46A1-B03A-12483CE8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25538"/>
            <a:ext cx="80391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4">
            <a:extLst>
              <a:ext uri="{FF2B5EF4-FFF2-40B4-BE49-F238E27FC236}">
                <a16:creationId xmlns="" xmlns:a16="http://schemas.microsoft.com/office/drawing/2014/main" id="{77CFAF04-8997-4566-B5D8-CCEBD77E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5175"/>
            <a:ext cx="9144000" cy="4339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>
                <a:solidFill>
                  <a:srgbClr val="0000FF"/>
                </a:solidFill>
              </a:rPr>
              <a:t>Литература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1. </a:t>
            </a:r>
            <a:r>
              <a:rPr lang="ru-RU" altLang="ru-RU" sz="2400" b="1" dirty="0" err="1">
                <a:solidFill>
                  <a:srgbClr val="FF0000"/>
                </a:solidFill>
              </a:rPr>
              <a:t>С.Дешман</a:t>
            </a:r>
            <a:r>
              <a:rPr lang="ru-RU" altLang="ru-RU" sz="2400" b="1" dirty="0">
                <a:solidFill>
                  <a:srgbClr val="FF0000"/>
                </a:solidFill>
              </a:rPr>
              <a:t>, Научные основы вакуумной техники, МИР, Москва, 1964, 720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2. </a:t>
            </a:r>
            <a:r>
              <a:rPr lang="ru-RU" altLang="ru-RU" sz="2400" b="1" dirty="0" err="1">
                <a:solidFill>
                  <a:srgbClr val="0000FF"/>
                </a:solidFill>
              </a:rPr>
              <a:t>Г.Менх</a:t>
            </a:r>
            <a:r>
              <a:rPr lang="ru-RU" altLang="ru-RU" sz="2400" b="1" dirty="0">
                <a:solidFill>
                  <a:srgbClr val="0000FF"/>
                </a:solidFill>
              </a:rPr>
              <a:t>, Техника высокого вакуума, ЭНЕРГИЯ, 1965, 560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3. </a:t>
            </a:r>
            <a:r>
              <a:rPr lang="ru-RU" altLang="ru-RU" sz="2400" b="1" dirty="0" err="1">
                <a:solidFill>
                  <a:srgbClr val="0000FF"/>
                </a:solidFill>
              </a:rPr>
              <a:t>Б.И.Королев</a:t>
            </a:r>
            <a:r>
              <a:rPr lang="ru-RU" altLang="ru-RU" sz="2400" b="1" dirty="0">
                <a:solidFill>
                  <a:srgbClr val="0000FF"/>
                </a:solidFill>
              </a:rPr>
              <a:t>, Основы вакуумной техники, ИЛ, 1957, 370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400" b="1" dirty="0">
              <a:solidFill>
                <a:srgbClr val="0000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</a:rPr>
              <a:t>3. </a:t>
            </a:r>
            <a:r>
              <a:rPr lang="ru-RU" altLang="ru-RU" sz="2400" b="1" dirty="0" err="1">
                <a:solidFill>
                  <a:srgbClr val="FF0000"/>
                </a:solidFill>
              </a:rPr>
              <a:t>Е.П.Шешин</a:t>
            </a:r>
            <a:r>
              <a:rPr lang="ru-RU" altLang="ru-RU" sz="2400" b="1" dirty="0">
                <a:solidFill>
                  <a:srgbClr val="FF0000"/>
                </a:solidFill>
              </a:rPr>
              <a:t>, Вакуумные технологии, ИНТЕЛЛЕКТ, 2009, 504</a:t>
            </a:r>
          </a:p>
        </p:txBody>
      </p:sp>
      <p:pic>
        <p:nvPicPr>
          <p:cNvPr id="105475" name="Picture 4">
            <a:extLst>
              <a:ext uri="{FF2B5EF4-FFF2-40B4-BE49-F238E27FC236}">
                <a16:creationId xmlns="" xmlns:a16="http://schemas.microsoft.com/office/drawing/2014/main" id="{B89EAF7B-20CD-4601-8AC8-120B0E0D1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368675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5">
            <a:extLst>
              <a:ext uri="{FF2B5EF4-FFF2-40B4-BE49-F238E27FC236}">
                <a16:creationId xmlns="" xmlns:a16="http://schemas.microsoft.com/office/drawing/2014/main" id="{36B8D28F-59FB-4D1F-BB41-25B1F8DD0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75" y="3368675"/>
            <a:ext cx="1222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2691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414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1">
            <a:extLst>
              <a:ext uri="{FF2B5EF4-FFF2-40B4-BE49-F238E27FC236}">
                <a16:creationId xmlns="" xmlns:a16="http://schemas.microsoft.com/office/drawing/2014/main" id="{AED8F520-4382-4F54-9DF9-97A14034C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60575"/>
            <a:ext cx="91440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Особенности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идеальных газов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800" b="1" dirty="0">
                <a:solidFill>
                  <a:srgbClr val="0000FF"/>
                </a:solidFill>
              </a:rPr>
              <a:t>при низких давлениях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Box 1">
            <a:extLst>
              <a:ext uri="{FF2B5EF4-FFF2-40B4-BE49-F238E27FC236}">
                <a16:creationId xmlns="" xmlns:a16="http://schemas.microsoft.com/office/drawing/2014/main" id="{1112E7A7-CA3D-4C8E-A50B-5A51EA571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Если пар не находится в состоянии насыщения его поведение можно описывать уравнением состояния идеальных газов </a:t>
            </a:r>
            <a:r>
              <a:rPr lang="ru-RU" altLang="ru-RU" sz="2400" b="1"/>
              <a:t>(уравнение Менделеева – Клапейрона 1834 г)</a:t>
            </a:r>
            <a:r>
              <a:rPr lang="ru-RU" altLang="ru-RU" sz="2400" b="1">
                <a:solidFill>
                  <a:srgbClr val="0000FF"/>
                </a:solidFill>
              </a:rPr>
              <a:t>  </a:t>
            </a:r>
          </a:p>
        </p:txBody>
      </p:sp>
      <p:sp>
        <p:nvSpPr>
          <p:cNvPr id="4101" name="TextBox 3">
            <a:extLst>
              <a:ext uri="{FF2B5EF4-FFF2-40B4-BE49-F238E27FC236}">
                <a16:creationId xmlns="" xmlns:a16="http://schemas.microsoft.com/office/drawing/2014/main" id="{E9EA0038-FB05-492F-9E81-15FF04F6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0000FF"/>
                </a:solidFill>
              </a:rPr>
              <a:t>Если пар находится в состоянии насыщения его давление можно изменить только изменяя температуру пара.  </a:t>
            </a:r>
            <a:r>
              <a:rPr lang="ru-RU" altLang="ru-RU" sz="2400" b="1">
                <a:solidFill>
                  <a:srgbClr val="CC0000"/>
                </a:solidFill>
              </a:rPr>
              <a:t>Такой пар не будет описываться уравнением состояния идеального газа</a:t>
            </a:r>
            <a:r>
              <a:rPr lang="ru-RU" altLang="ru-RU" sz="2400" b="1">
                <a:solidFill>
                  <a:srgbClr val="0000FF"/>
                </a:solidFill>
              </a:rPr>
              <a:t> </a:t>
            </a:r>
            <a:endParaRPr lang="ru-RU" altLang="ru-RU" sz="240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DC92ADD-D4D0-41B0-BECE-52FDF275C206}"/>
              </a:ext>
            </a:extLst>
          </p:cNvPr>
          <p:cNvSpPr/>
          <p:nvPr/>
        </p:nvSpPr>
        <p:spPr>
          <a:xfrm>
            <a:off x="3059113" y="1700213"/>
            <a:ext cx="2520950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4098" name="Object 2">
            <a:extLst>
              <a:ext uri="{FF2B5EF4-FFF2-40B4-BE49-F238E27FC236}">
                <a16:creationId xmlns="" xmlns:a16="http://schemas.microsoft.com/office/drawing/2014/main" id="{D847F3BA-EC17-43CD-BD20-9DD385A5B2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338" y="1700213"/>
          <a:ext cx="3732212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88" name="Equation" r:id="rId3" imgW="926698" imgH="393529" progId="Equation.DSMT4">
                  <p:embed/>
                </p:oleObj>
              </mc:Choice>
              <mc:Fallback>
                <p:oleObj name="Equation" r:id="rId3" imgW="92669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700213"/>
                        <a:ext cx="3732212" cy="1584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BE46856-6EB6-464A-A0CF-3C49B58C7663}"/>
              </a:ext>
            </a:extLst>
          </p:cNvPr>
          <p:cNvSpPr/>
          <p:nvPr/>
        </p:nvSpPr>
        <p:spPr>
          <a:xfrm>
            <a:off x="3276600" y="5373688"/>
            <a:ext cx="2519363" cy="11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graphicFrame>
        <p:nvGraphicFramePr>
          <p:cNvPr id="4099" name="Object 3">
            <a:extLst>
              <a:ext uri="{FF2B5EF4-FFF2-40B4-BE49-F238E27FC236}">
                <a16:creationId xmlns="" xmlns:a16="http://schemas.microsoft.com/office/drawing/2014/main" id="{FDDF25D8-CE17-4FBD-947D-60717EEFE5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5373688"/>
          <a:ext cx="2541588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89" name="Equation" r:id="rId5" imgW="926698" imgH="393529" progId="Equation.DSMT4">
                  <p:embed/>
                </p:oleObj>
              </mc:Choice>
              <mc:Fallback>
                <p:oleObj name="Equation" r:id="rId5" imgW="926698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5373688"/>
                        <a:ext cx="2541588" cy="1079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C44AF028-C754-4F13-B9EC-8AE9E06B8B02}"/>
              </a:ext>
            </a:extLst>
          </p:cNvPr>
          <p:cNvCxnSpPr/>
          <p:nvPr/>
        </p:nvCxnSpPr>
        <p:spPr>
          <a:xfrm flipV="1">
            <a:off x="3276600" y="5373688"/>
            <a:ext cx="2519363" cy="11525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C5054E34-13DB-402F-BBDD-9872445F7408}"/>
              </a:ext>
            </a:extLst>
          </p:cNvPr>
          <p:cNvCxnSpPr/>
          <p:nvPr/>
        </p:nvCxnSpPr>
        <p:spPr>
          <a:xfrm>
            <a:off x="3276600" y="5373688"/>
            <a:ext cx="2519363" cy="1152525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2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/>
      <p:bldP spid="4101" grpId="0" animBg="1"/>
      <p:bldP spid="5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B40D7EA-C397-4E8E-99D3-B03FCAED7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" y="332656"/>
            <a:ext cx="9144000" cy="5318172"/>
          </a:xfrm>
          <a:prstGeom prst="rect">
            <a:avLst/>
          </a:prstGeom>
        </p:spPr>
      </p:pic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3BAD1044-5214-4954-BD3D-0024A7E0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19937"/>
            <a:ext cx="9144000" cy="915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Н – Ньютон</a:t>
            </a:r>
            <a:r>
              <a:rPr lang="en-US" altLang="ru-RU" sz="1800" b="1" dirty="0">
                <a:solidFill>
                  <a:srgbClr val="0000FF"/>
                </a:solidFill>
              </a:rPr>
              <a:t> – </a:t>
            </a:r>
            <a:r>
              <a:rPr lang="ru-RU" altLang="ru-RU" sz="1800" b="1" dirty="0">
                <a:solidFill>
                  <a:srgbClr val="0000FF"/>
                </a:solidFill>
              </a:rPr>
              <a:t>единица измерения силы </a:t>
            </a:r>
            <a:r>
              <a:rPr lang="en-US" altLang="ru-RU" sz="1800" b="1" dirty="0">
                <a:solidFill>
                  <a:srgbClr val="0000FF"/>
                </a:solidFill>
              </a:rPr>
              <a:t>(</a:t>
            </a:r>
            <a:r>
              <a:rPr lang="ru-RU" altLang="ru-RU" sz="1800" b="1" dirty="0">
                <a:solidFill>
                  <a:srgbClr val="0000FF"/>
                </a:solidFill>
              </a:rPr>
              <a:t>1 Н = 1 </a:t>
            </a:r>
            <a:r>
              <a:rPr lang="ru-RU" altLang="ru-RU" sz="1800" b="1" dirty="0" err="1">
                <a:solidFill>
                  <a:srgbClr val="0000FF"/>
                </a:solidFill>
              </a:rPr>
              <a:t>кг·м</a:t>
            </a:r>
            <a:r>
              <a:rPr lang="ru-RU" altLang="ru-RU" sz="1800" b="1" dirty="0">
                <a:solidFill>
                  <a:srgbClr val="0000FF"/>
                </a:solidFill>
              </a:rPr>
              <a:t>/с</a:t>
            </a:r>
            <a:r>
              <a:rPr lang="ru-RU" altLang="ru-RU" sz="1800" b="1" baseline="30000" dirty="0">
                <a:solidFill>
                  <a:srgbClr val="0000FF"/>
                </a:solidFill>
              </a:rPr>
              <a:t>2</a:t>
            </a:r>
            <a:r>
              <a:rPr lang="en-US" altLang="ru-RU" sz="1800" b="1" dirty="0">
                <a:solidFill>
                  <a:srgbClr val="0000FF"/>
                </a:solidFill>
              </a:rPr>
              <a:t>)</a:t>
            </a:r>
            <a:r>
              <a:rPr lang="ru-RU" altLang="ru-RU" sz="1800" b="1" dirty="0">
                <a:solidFill>
                  <a:srgbClr val="0000FF"/>
                </a:solidFill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Па – Паскаль – единица измерения давления </a:t>
            </a:r>
            <a:endParaRPr lang="en-US" altLang="ru-RU" sz="1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FF"/>
                </a:solidFill>
              </a:rPr>
              <a:t>1 паскаль (Па) </a:t>
            </a:r>
            <a:r>
              <a:rPr lang="en-US" altLang="ru-RU" sz="1800" b="1" dirty="0">
                <a:solidFill>
                  <a:srgbClr val="0000FF"/>
                </a:solidFill>
              </a:rPr>
              <a:t>=</a:t>
            </a:r>
            <a:r>
              <a:rPr lang="ru-RU" altLang="ru-RU" sz="1800" b="1" dirty="0">
                <a:solidFill>
                  <a:srgbClr val="0000FF"/>
                </a:solidFill>
              </a:rPr>
              <a:t> 1 Н/м</a:t>
            </a:r>
            <a:r>
              <a:rPr lang="ru-RU" altLang="ru-RU" sz="1800" b="1" baseline="30000" dirty="0">
                <a:solidFill>
                  <a:srgbClr val="0000FF"/>
                </a:solidFill>
              </a:rPr>
              <a:t>2</a:t>
            </a:r>
            <a:endParaRPr lang="ru-RU" altLang="ru-RU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E96B29A-E984-4742-AC2A-8DB657C63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2" y="1988840"/>
            <a:ext cx="9144000" cy="53181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6D417A6-F100-47EB-84EA-04CCE740A6F4}"/>
              </a:ext>
            </a:extLst>
          </p:cNvPr>
          <p:cNvSpPr txBox="1"/>
          <p:nvPr/>
        </p:nvSpPr>
        <p:spPr>
          <a:xfrm>
            <a:off x="0" y="199060"/>
            <a:ext cx="5816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Паскаль (</a:t>
            </a:r>
            <a:r>
              <a:rPr lang="en-US" sz="1000" dirty="0"/>
              <a:t>Pa,</a:t>
            </a:r>
            <a:r>
              <a:rPr lang="ru-RU" sz="1000" dirty="0"/>
              <a:t>Па)   Бар (</a:t>
            </a:r>
            <a:r>
              <a:rPr lang="en-US" sz="1000" dirty="0"/>
              <a:t>bar, </a:t>
            </a:r>
            <a:r>
              <a:rPr lang="ru-RU" sz="1000" dirty="0"/>
              <a:t>бар)   Техническая атмосфера (</a:t>
            </a:r>
            <a:r>
              <a:rPr lang="en-US" sz="1000" dirty="0"/>
              <a:t>at,</a:t>
            </a:r>
            <a:r>
              <a:rPr lang="ru-RU" sz="1000" dirty="0" err="1"/>
              <a:t>ат</a:t>
            </a:r>
            <a:r>
              <a:rPr lang="ru-RU" sz="1000" dirty="0"/>
              <a:t>)   </a:t>
            </a:r>
          </a:p>
          <a:p>
            <a:r>
              <a:rPr lang="ru-RU" sz="1000" dirty="0"/>
              <a:t>Физическая атмосфера (</a:t>
            </a:r>
            <a:r>
              <a:rPr lang="en-US" sz="1000" dirty="0"/>
              <a:t>atm,</a:t>
            </a:r>
            <a:r>
              <a:rPr lang="ru-RU" sz="1000" dirty="0" err="1"/>
              <a:t>атм</a:t>
            </a:r>
            <a:r>
              <a:rPr lang="ru-RU" sz="1000" dirty="0"/>
              <a:t>)   Миллиметры ртутного столба (</a:t>
            </a:r>
            <a:r>
              <a:rPr lang="en-US" sz="1000" dirty="0"/>
              <a:t>mm Hg,</a:t>
            </a:r>
            <a:r>
              <a:rPr lang="ru-RU" sz="1000" dirty="0"/>
              <a:t>мм </a:t>
            </a:r>
            <a:r>
              <a:rPr lang="ru-RU" sz="1000" dirty="0" err="1"/>
              <a:t>рт.ст</a:t>
            </a:r>
            <a:r>
              <a:rPr lang="ru-RU" sz="1000" dirty="0"/>
              <a:t>., </a:t>
            </a:r>
            <a:r>
              <a:rPr lang="en-US" sz="1000" dirty="0"/>
              <a:t>Torr, </a:t>
            </a:r>
            <a:r>
              <a:rPr lang="ru-RU" sz="1000" dirty="0" err="1"/>
              <a:t>торр</a:t>
            </a:r>
            <a:r>
              <a:rPr lang="ru-RU" sz="1000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B7F75E-0C5D-4EF8-8171-4EE9A5B292D0}"/>
              </a:ext>
            </a:extLst>
          </p:cNvPr>
          <p:cNvSpPr txBox="1"/>
          <p:nvPr/>
        </p:nvSpPr>
        <p:spPr>
          <a:xfrm>
            <a:off x="374942" y="599170"/>
            <a:ext cx="25330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1</a:t>
            </a:r>
            <a:r>
              <a:rPr lang="ru-RU" sz="1000" dirty="0"/>
              <a:t> Па    1 бар    1 </a:t>
            </a:r>
            <a:r>
              <a:rPr lang="ru-RU" sz="1000" dirty="0" err="1"/>
              <a:t>ат</a:t>
            </a:r>
            <a:r>
              <a:rPr lang="ru-RU" sz="1000" dirty="0"/>
              <a:t>    1атм   1 мм рт. Ст.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9B340FA-7B21-4897-8577-B5E035D452B9}"/>
              </a:ext>
            </a:extLst>
          </p:cNvPr>
          <p:cNvSpPr txBox="1"/>
          <p:nvPr/>
        </p:nvSpPr>
        <p:spPr>
          <a:xfrm>
            <a:off x="6012160" y="548807"/>
            <a:ext cx="35283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10</a:t>
            </a:r>
            <a:r>
              <a:rPr lang="ru-RU" sz="1000" baseline="30000" dirty="0"/>
              <a:t>-5</a:t>
            </a:r>
            <a:r>
              <a:rPr lang="ru-RU" sz="1000" dirty="0"/>
              <a:t>   1×10</a:t>
            </a:r>
            <a:r>
              <a:rPr lang="ru-RU" sz="1000" baseline="30000" dirty="0"/>
              <a:t>5</a:t>
            </a:r>
            <a:r>
              <a:rPr lang="ru-RU" sz="1000" dirty="0"/>
              <a:t> дин/см</a:t>
            </a:r>
            <a:r>
              <a:rPr lang="ru-RU" sz="1000" baseline="30000" dirty="0"/>
              <a:t>2</a:t>
            </a:r>
            <a:r>
              <a:rPr lang="ru-RU" sz="1000" dirty="0"/>
              <a:t>    0,980665   1,01325  1,3332×10</a:t>
            </a:r>
            <a:r>
              <a:rPr lang="ru-RU" sz="1000" baseline="30000" dirty="0"/>
              <a:t>-3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5A4CEE4-3B09-471C-AE8F-20B6C71383F5}"/>
              </a:ext>
            </a:extLst>
          </p:cNvPr>
          <p:cNvSpPr txBox="1"/>
          <p:nvPr/>
        </p:nvSpPr>
        <p:spPr>
          <a:xfrm>
            <a:off x="5868144" y="260648"/>
            <a:ext cx="3121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10</a:t>
            </a:r>
            <a:r>
              <a:rPr lang="ru-RU" sz="1000" baseline="30000" dirty="0"/>
              <a:t>-5</a:t>
            </a:r>
            <a:r>
              <a:rPr lang="ru-RU" sz="1000" dirty="0"/>
              <a:t>    1×10</a:t>
            </a:r>
            <a:r>
              <a:rPr lang="ru-RU" sz="1000" baseline="30000" dirty="0"/>
              <a:t>6</a:t>
            </a:r>
            <a:r>
              <a:rPr lang="ru-RU" sz="1000" dirty="0"/>
              <a:t> дин/см</a:t>
            </a:r>
            <a:r>
              <a:rPr lang="ru-RU" sz="1000" baseline="30000" dirty="0"/>
              <a:t>2    </a:t>
            </a:r>
            <a:r>
              <a:rPr lang="ru-RU" sz="1000" dirty="0"/>
              <a:t>0,980665   1,01325     1,3332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069F2C5-CD66-42E5-BC44-D8EF6FBCD097}"/>
              </a:ext>
            </a:extLst>
          </p:cNvPr>
          <p:cNvSpPr txBox="1"/>
          <p:nvPr/>
        </p:nvSpPr>
        <p:spPr>
          <a:xfrm>
            <a:off x="179512" y="1124744"/>
            <a:ext cx="3183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10,197×10</a:t>
            </a:r>
            <a:r>
              <a:rPr lang="ru-RU" sz="1000" baseline="30000" dirty="0"/>
              <a:t>-6</a:t>
            </a:r>
            <a:r>
              <a:rPr lang="ru-RU" sz="1000" dirty="0"/>
              <a:t>   1,0197   1 кгс/см</a:t>
            </a:r>
            <a:r>
              <a:rPr lang="ru-RU" sz="1000" baseline="30000" dirty="0"/>
              <a:t>2</a:t>
            </a:r>
            <a:r>
              <a:rPr lang="ru-RU" sz="1000" dirty="0"/>
              <a:t>   1,033   1,3595×10</a:t>
            </a:r>
            <a:r>
              <a:rPr lang="ru-RU" sz="1000" baseline="30000" dirty="0"/>
              <a:t>-3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909A10-2B4F-4A3C-9326-ACDAC24229B6}"/>
              </a:ext>
            </a:extLst>
          </p:cNvPr>
          <p:cNvSpPr txBox="1"/>
          <p:nvPr/>
        </p:nvSpPr>
        <p:spPr>
          <a:xfrm>
            <a:off x="179512" y="1423650"/>
            <a:ext cx="32816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9,8692×10</a:t>
            </a:r>
            <a:r>
              <a:rPr lang="ru-RU" sz="1000" baseline="30000" dirty="0"/>
              <a:t>-6</a:t>
            </a:r>
            <a:r>
              <a:rPr lang="ru-RU" sz="1000" dirty="0"/>
              <a:t>    0,98692   0,96784   1 </a:t>
            </a:r>
            <a:r>
              <a:rPr lang="ru-RU" sz="1000" dirty="0" err="1"/>
              <a:t>атм</a:t>
            </a:r>
            <a:r>
              <a:rPr lang="ru-RU" sz="1000" dirty="0"/>
              <a:t>   1,3159×10</a:t>
            </a:r>
            <a:r>
              <a:rPr lang="ru-RU" sz="1000" baseline="30000" dirty="0"/>
              <a:t>-3</a:t>
            </a:r>
            <a:r>
              <a:rPr lang="ru-RU" sz="1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181DFA-2B5E-4665-97FA-242F99913F19}"/>
              </a:ext>
            </a:extLst>
          </p:cNvPr>
          <p:cNvSpPr txBox="1"/>
          <p:nvPr/>
        </p:nvSpPr>
        <p:spPr>
          <a:xfrm>
            <a:off x="4211960" y="1124744"/>
            <a:ext cx="29177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7,5006×10</a:t>
            </a:r>
            <a:r>
              <a:rPr lang="ru-RU" sz="1000" baseline="30000" dirty="0"/>
              <a:t>-3</a:t>
            </a:r>
            <a:r>
              <a:rPr lang="ru-RU" sz="1000" dirty="0"/>
              <a:t>    750,06   735,56   760   1мм </a:t>
            </a:r>
            <a:r>
              <a:rPr lang="ru-RU" sz="1000" dirty="0" err="1"/>
              <a:t>рт.ст</a:t>
            </a:r>
            <a:r>
              <a:rPr lang="ru-RU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4335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="" xmlns:a16="http://schemas.microsoft.com/office/drawing/2014/main" id="{4E6B77B0-9458-4F7A-A4BF-19E75D071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7950"/>
            <a:ext cx="9144000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6A010D77-3911-434A-AA87-EBF89F060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Диапазоны рабочих давлений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в мм ртутного столба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для современных вакуумных насосов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rgbClr val="0000FF"/>
                </a:solidFill>
              </a:rPr>
              <a:t>различного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334221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9C28773-67F3-4156-B9A4-2AB1C9983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306"/>
            <a:ext cx="9144000" cy="3170098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6AE5CDC0-3922-4F4D-8A51-6C251AF9D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31700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Диапазоны рабочих давлений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в мм ртутного столба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для современных вакуумных насосов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различного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11133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DFAC8C9-07A7-4249-B2D3-E370DDC5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9" y="1916832"/>
            <a:ext cx="3578696" cy="37278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773395E-FEB4-431E-84A5-4DE78E9C7DA4}"/>
              </a:ext>
            </a:extLst>
          </p:cNvPr>
          <p:cNvSpPr/>
          <p:nvPr/>
        </p:nvSpPr>
        <p:spPr>
          <a:xfrm>
            <a:off x="333838" y="5877272"/>
            <a:ext cx="39888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пластина 2 только что миновала входное отверстие 3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BC55A4-50AE-475B-91A3-A72E37AB2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367" y="1916832"/>
            <a:ext cx="3496027" cy="37278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DB28265-58A7-4106-B7BD-9D5605E65059}"/>
              </a:ext>
            </a:extLst>
          </p:cNvPr>
          <p:cNvSpPr/>
          <p:nvPr/>
        </p:nvSpPr>
        <p:spPr>
          <a:xfrm>
            <a:off x="4738335" y="5738772"/>
            <a:ext cx="413995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при вращении ротора происходит увеличение объема 5 и всасывание газа через патрубок 3</a:t>
            </a:r>
            <a:endParaRPr lang="ru-RU" dirty="0"/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F57BB20C-4183-4B71-BC7A-22FEB18F1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Шесть фаз рабочего цикла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пластинчато-роторного насоса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(обратный клапан на схеме отсутствует</a:t>
            </a:r>
            <a:r>
              <a:rPr lang="ru-RU" altLang="ru-RU" sz="1800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023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A4EEE3-9BD6-4EED-AB3C-762ABDBA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2" y="1052736"/>
            <a:ext cx="3938736" cy="40823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BF46C55-D283-4A78-880D-BF1237A7CBED}"/>
              </a:ext>
            </a:extLst>
          </p:cNvPr>
          <p:cNvSpPr/>
          <p:nvPr/>
        </p:nvSpPr>
        <p:spPr>
          <a:xfrm>
            <a:off x="29550" y="5229200"/>
            <a:ext cx="42119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пластина 4 заняла положение пластины 2 в </a:t>
            </a:r>
            <a:r>
              <a:rPr lang="en-US" altLang="ru-RU" b="1" dirty="0">
                <a:solidFill>
                  <a:srgbClr val="0000FF"/>
                </a:solidFill>
              </a:rPr>
              <a:t>1-</a:t>
            </a:r>
            <a:r>
              <a:rPr lang="ru-RU" altLang="ru-RU" b="1" dirty="0">
                <a:solidFill>
                  <a:srgbClr val="0000FF"/>
                </a:solidFill>
              </a:rPr>
              <a:t>й фазе, объем 5 заполненный газом отсоединен от входного патрубка 3 и выходного патрубка 1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52C16E-09B7-4D02-B94F-065D215F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52736"/>
            <a:ext cx="3765056" cy="40823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757F5C1-440A-445D-A449-CA29544D2B22}"/>
              </a:ext>
            </a:extLst>
          </p:cNvPr>
          <p:cNvSpPr/>
          <p:nvPr/>
        </p:nvSpPr>
        <p:spPr>
          <a:xfrm>
            <a:off x="5374408" y="5482098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объем 5 еще не соединен с патрубком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31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4DE355-926E-47FE-981C-78FCEC3D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" y="192637"/>
            <a:ext cx="3713757" cy="44352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B090B-4976-497C-9C92-CA0DCC0F26C4}"/>
              </a:ext>
            </a:extLst>
          </p:cNvPr>
          <p:cNvSpPr/>
          <p:nvPr/>
        </p:nvSpPr>
        <p:spPr>
          <a:xfrm>
            <a:off x="32751" y="4658652"/>
            <a:ext cx="435597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при дальнейшем вращении ротора происходит уменьшение объема 5 и сжатый газ выталкивается через патрубок 1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BDB608-658C-4854-A16D-213099B1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46" y="171104"/>
            <a:ext cx="3393582" cy="44342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1D16FA-C266-4FD5-9079-248195C09796}"/>
              </a:ext>
            </a:extLst>
          </p:cNvPr>
          <p:cNvSpPr/>
          <p:nvPr/>
        </p:nvSpPr>
        <p:spPr>
          <a:xfrm>
            <a:off x="5253001" y="4797152"/>
            <a:ext cx="377287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весь газ вытолкнут через патрубок  1, весь цикл повторяется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B7F6E85-F7A4-424A-A225-131BA7CD72EC}"/>
              </a:ext>
            </a:extLst>
          </p:cNvPr>
          <p:cNvSpPr/>
          <p:nvPr/>
        </p:nvSpPr>
        <p:spPr>
          <a:xfrm>
            <a:off x="0" y="604056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C0000"/>
                </a:solidFill>
              </a:rPr>
              <a:t>За один оборот ротора отделяются от откачиваемого объема и вытесняются из насоса одна порции газа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0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0D64B43-CDFA-4DC6-AAC1-7ABCB2C73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825"/>
            <a:ext cx="9144000" cy="30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26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5">
            <a:extLst>
              <a:ext uri="{FF2B5EF4-FFF2-40B4-BE49-F238E27FC236}">
                <a16:creationId xmlns="" xmlns:a16="http://schemas.microsoft.com/office/drawing/2014/main" id="{6E4427F8-A6A2-4281-9B43-472EB1D8E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988" y="2276475"/>
            <a:ext cx="9144001" cy="923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>
                <a:solidFill>
                  <a:srgbClr val="0000FF"/>
                </a:solidFill>
              </a:rPr>
              <a:t>РОТОРНЫЕ НАСОСЫ</a:t>
            </a:r>
          </a:p>
        </p:txBody>
      </p:sp>
    </p:spTree>
    <p:extLst>
      <p:ext uri="{BB962C8B-B14F-4D97-AF65-F5344CB8AC3E}">
        <p14:creationId xmlns:p14="http://schemas.microsoft.com/office/powerpoint/2010/main" val="215127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>
            <a:extLst>
              <a:ext uri="{FF2B5EF4-FFF2-40B4-BE49-F238E27FC236}">
                <a16:creationId xmlns="" xmlns:a16="http://schemas.microsoft.com/office/drawing/2014/main" id="{3F151535-20EC-4ABC-B787-3DE0E45A8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0651"/>
            <a:ext cx="9144000" cy="50784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00FF"/>
                </a:solidFill>
              </a:rPr>
              <a:t>Под понятием </a:t>
            </a:r>
            <a:r>
              <a:rPr lang="ru-RU" altLang="ru-RU" sz="3600" b="1" dirty="0">
                <a:solidFill>
                  <a:srgbClr val="FF0000"/>
                </a:solidFill>
              </a:rPr>
              <a:t>идеальные газы</a:t>
            </a:r>
            <a:r>
              <a:rPr lang="ru-RU" altLang="ru-RU" sz="3600" dirty="0">
                <a:solidFill>
                  <a:srgbClr val="0000FF"/>
                </a:solidFill>
              </a:rPr>
              <a:t> обычно понимают такие газы для которых  молекулы можно представить в виде упругих частиц, взаимодействие между которыми осуществляется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>
                <a:solidFill>
                  <a:srgbClr val="0000FF"/>
                </a:solidFill>
              </a:rPr>
              <a:t>за счет упругих столкновений.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3600" dirty="0"/>
              <a:t>Объем занимаемый всеми молекулами очень мал по сравнению с общим объемом в котором находится этот газ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>
            <a:extLst>
              <a:ext uri="{FF2B5EF4-FFF2-40B4-BE49-F238E27FC236}">
                <a16:creationId xmlns="" xmlns:a16="http://schemas.microsoft.com/office/drawing/2014/main" id="{051EEBD5-7360-40F3-A534-2CAE4136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>
                <a:solidFill>
                  <a:srgbClr val="0000FF"/>
                </a:solidFill>
              </a:rPr>
              <a:t>РОТОРНЫЕ НАСОСЫ</a:t>
            </a:r>
          </a:p>
        </p:txBody>
      </p:sp>
      <p:pic>
        <p:nvPicPr>
          <p:cNvPr id="38915" name="Picture 7" descr="Untitled-3">
            <a:extLst>
              <a:ext uri="{FF2B5EF4-FFF2-40B4-BE49-F238E27FC236}">
                <a16:creationId xmlns="" xmlns:a16="http://schemas.microsoft.com/office/drawing/2014/main" id="{4D0F2285-2AC9-4D6C-8758-12FFB9618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827088"/>
            <a:ext cx="5478463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8">
            <a:extLst>
              <a:ext uri="{FF2B5EF4-FFF2-40B4-BE49-F238E27FC236}">
                <a16:creationId xmlns="" xmlns:a16="http://schemas.microsoft.com/office/drawing/2014/main" id="{18ECA811-9B09-48CD-A32E-9D6DE92E9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96037"/>
            <a:ext cx="9144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/>
              <a:t>Схема работы двухроторного насоса</a:t>
            </a:r>
          </a:p>
        </p:txBody>
      </p:sp>
    </p:spTree>
    <p:extLst>
      <p:ext uri="{BB962C8B-B14F-4D97-AF65-F5344CB8AC3E}">
        <p14:creationId xmlns:p14="http://schemas.microsoft.com/office/powerpoint/2010/main" val="1996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nimBg="1"/>
      <p:bldP spid="389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 descr="http://ok-t.ru/mydocxru/baza1/145856423293.files/image015.gif">
            <a:extLst>
              <a:ext uri="{FF2B5EF4-FFF2-40B4-BE49-F238E27FC236}">
                <a16:creationId xmlns="" xmlns:a16="http://schemas.microsoft.com/office/drawing/2014/main" id="{E86B47A2-A049-42C8-8F23-514767B2D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41288"/>
            <a:ext cx="9137650" cy="671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4680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230F9F-4DCF-490F-84DF-1F395FED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8639"/>
            <a:ext cx="3727195" cy="49411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C236491-DACB-40BE-A1A2-A320F5B0A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3671877" cy="4941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10EC00C-BCB5-41B4-A92B-DE48344F5BA8}"/>
              </a:ext>
            </a:extLst>
          </p:cNvPr>
          <p:cNvSpPr txBox="1"/>
          <p:nvPr/>
        </p:nvSpPr>
        <p:spPr>
          <a:xfrm>
            <a:off x="0" y="5705871"/>
            <a:ext cx="372719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1. При вращении ротора происходит всасывание газа через впускной клапан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B6086CA-2A01-4736-B7DE-2E459D006576}"/>
              </a:ext>
            </a:extLst>
          </p:cNvPr>
          <p:cNvSpPr txBox="1"/>
          <p:nvPr/>
        </p:nvSpPr>
        <p:spPr>
          <a:xfrm>
            <a:off x="4572000" y="5567371"/>
            <a:ext cx="41044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2. </a:t>
            </a:r>
            <a:r>
              <a:rPr lang="ru-RU" altLang="ru-RU" b="1" dirty="0">
                <a:solidFill>
                  <a:srgbClr val="0000FF"/>
                </a:solidFill>
              </a:rPr>
              <a:t>Заполненный газом объем отсоединен </a:t>
            </a:r>
          </a:p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от входного и выходного клапанов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844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6917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BE0A73-0110-4FA4-8783-791748C27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274" y="1124745"/>
            <a:ext cx="3623189" cy="49411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0457CA5-B2DF-4377-87C2-9A67879C5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24745"/>
            <a:ext cx="3638550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928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DFAC8C9-07A7-4249-B2D3-E370DDC53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39" y="1916832"/>
            <a:ext cx="3578696" cy="372780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2773395E-FEB4-431E-84A5-4DE78E9C7DA4}"/>
              </a:ext>
            </a:extLst>
          </p:cNvPr>
          <p:cNvSpPr/>
          <p:nvPr/>
        </p:nvSpPr>
        <p:spPr>
          <a:xfrm>
            <a:off x="333838" y="5877272"/>
            <a:ext cx="398889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пластина 2 только что миновала входное отверстие 3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BC55A4-50AE-475B-91A3-A72E37AB2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367" y="1916832"/>
            <a:ext cx="3496027" cy="372780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DB28265-58A7-4106-B7BD-9D5605E65059}"/>
              </a:ext>
            </a:extLst>
          </p:cNvPr>
          <p:cNvSpPr/>
          <p:nvPr/>
        </p:nvSpPr>
        <p:spPr>
          <a:xfrm>
            <a:off x="4738335" y="5738772"/>
            <a:ext cx="413995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при вращении ротора происходит увеличение объема 5 и всасывание газа через патрубок 3</a:t>
            </a:r>
            <a:endParaRPr lang="ru-RU" dirty="0"/>
          </a:p>
        </p:txBody>
      </p:sp>
      <p:sp>
        <p:nvSpPr>
          <p:cNvPr id="8" name="Text Box 6">
            <a:extLst>
              <a:ext uri="{FF2B5EF4-FFF2-40B4-BE49-F238E27FC236}">
                <a16:creationId xmlns="" xmlns:a16="http://schemas.microsoft.com/office/drawing/2014/main" id="{F57BB20C-4183-4B71-BC7A-22FEB18F1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Шесть фаз рабочего цикла</a:t>
            </a:r>
            <a:endParaRPr lang="en-US" altLang="ru-RU" sz="2800" b="1" dirty="0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пластинчато-роторного насоса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</a:rPr>
              <a:t>(обратный клапан на схеме отсутствует</a:t>
            </a:r>
            <a:r>
              <a:rPr lang="ru-RU" altLang="ru-RU" sz="1800" b="1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206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A4EEE3-9BD6-4EED-AB3C-762ABDBAA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2" y="1052736"/>
            <a:ext cx="3938736" cy="40823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DBF46C55-D283-4A78-880D-BF1237A7CBED}"/>
              </a:ext>
            </a:extLst>
          </p:cNvPr>
          <p:cNvSpPr/>
          <p:nvPr/>
        </p:nvSpPr>
        <p:spPr>
          <a:xfrm>
            <a:off x="29550" y="5229200"/>
            <a:ext cx="42119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пластина 4 заняла положение пластины 2 в </a:t>
            </a:r>
            <a:r>
              <a:rPr lang="en-US" altLang="ru-RU" b="1" dirty="0">
                <a:solidFill>
                  <a:srgbClr val="0000FF"/>
                </a:solidFill>
              </a:rPr>
              <a:t>1-</a:t>
            </a:r>
            <a:r>
              <a:rPr lang="ru-RU" altLang="ru-RU" b="1" dirty="0">
                <a:solidFill>
                  <a:srgbClr val="0000FF"/>
                </a:solidFill>
              </a:rPr>
              <a:t>й фазе, объем 5 заполненный газом отсоединен от входного патрубка 3 и выходного патрубка 1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052C16E-09B7-4D02-B94F-065D215FD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052736"/>
            <a:ext cx="3765056" cy="40823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C757F5C1-440A-445D-A449-CA29544D2B22}"/>
              </a:ext>
            </a:extLst>
          </p:cNvPr>
          <p:cNvSpPr/>
          <p:nvPr/>
        </p:nvSpPr>
        <p:spPr>
          <a:xfrm>
            <a:off x="5374408" y="5482098"/>
            <a:ext cx="345638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объем 5 еще не соединен с патрубком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0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64DE355-926E-47FE-981C-78FCEC3D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27" y="192637"/>
            <a:ext cx="3713757" cy="443528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B0B090B-4976-497C-9C92-CA0DCC0F26C4}"/>
              </a:ext>
            </a:extLst>
          </p:cNvPr>
          <p:cNvSpPr/>
          <p:nvPr/>
        </p:nvSpPr>
        <p:spPr>
          <a:xfrm>
            <a:off x="32751" y="4658652"/>
            <a:ext cx="435597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при дальнейшем вращении ротора происходит уменьшение объема 5 и сжатый газ выталкивается через патрубок 1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5BDB608-658C-4854-A16D-213099B12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646" y="171104"/>
            <a:ext cx="3393582" cy="443428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1D16FA-C266-4FD5-9079-248195C09796}"/>
              </a:ext>
            </a:extLst>
          </p:cNvPr>
          <p:cNvSpPr/>
          <p:nvPr/>
        </p:nvSpPr>
        <p:spPr>
          <a:xfrm>
            <a:off x="5253001" y="4797152"/>
            <a:ext cx="377287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FF"/>
                </a:solidFill>
              </a:rPr>
              <a:t>весь газ вытолкнут через патрубок  1, весь цикл повторяется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B7F6E85-F7A4-424A-A225-131BA7CD72EC}"/>
              </a:ext>
            </a:extLst>
          </p:cNvPr>
          <p:cNvSpPr/>
          <p:nvPr/>
        </p:nvSpPr>
        <p:spPr>
          <a:xfrm>
            <a:off x="0" y="6040565"/>
            <a:ext cx="914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C0000"/>
                </a:solidFill>
              </a:rPr>
              <a:t>За один оборот ротора отделяются от откачиваемого объема и вытесняются из насоса одна порции газа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37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irc_mi" descr="Картинки по запросу диффузионный насос принцип работы">
            <a:hlinkClick r:id="rId2"/>
            <a:extLst>
              <a:ext uri="{FF2B5EF4-FFF2-40B4-BE49-F238E27FC236}">
                <a16:creationId xmlns="" xmlns:a16="http://schemas.microsoft.com/office/drawing/2014/main" id="{FA1F02EB-EC4D-4466-95D4-8C012C7BF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46" y="0"/>
            <a:ext cx="62398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71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ФН 2.tif">
            <a:extLst>
              <a:ext uri="{FF2B5EF4-FFF2-40B4-BE49-F238E27FC236}">
                <a16:creationId xmlns="" xmlns:a16="http://schemas.microsoft.com/office/drawing/2014/main" id="{7F650695-EEB5-4F78-AC95-93CD6FAC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4664"/>
            <a:ext cx="4898603" cy="532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Прямоугольник 1">
            <a:extLst>
              <a:ext uri="{FF2B5EF4-FFF2-40B4-BE49-F238E27FC236}">
                <a16:creationId xmlns="" xmlns:a16="http://schemas.microsoft.com/office/drawing/2014/main" id="{2A98CD7C-D83E-42B8-B5BC-6F9CC2547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70" y="5877272"/>
            <a:ext cx="9170988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00FF"/>
                </a:solidFill>
              </a:rPr>
              <a:t>1- корпус; 2 – ротор; 3 – пластины; 4 – пружина; 5 – </a:t>
            </a:r>
            <a:r>
              <a:rPr lang="ru-RU" altLang="ru-RU" sz="2400" b="1">
                <a:solidFill>
                  <a:srgbClr val="0000FF"/>
                </a:solidFill>
              </a:rPr>
              <a:t>впускной канал; </a:t>
            </a:r>
            <a:r>
              <a:rPr lang="ru-RU" altLang="ru-RU" sz="2400" b="1" dirty="0">
                <a:solidFill>
                  <a:srgbClr val="0000FF"/>
                </a:solidFill>
              </a:rPr>
              <a:t>6 – выпускной канал с клапаном</a:t>
            </a:r>
          </a:p>
        </p:txBody>
      </p:sp>
    </p:spTree>
    <p:extLst>
      <p:ext uri="{BB962C8B-B14F-4D97-AF65-F5344CB8AC3E}">
        <p14:creationId xmlns:p14="http://schemas.microsoft.com/office/powerpoint/2010/main" val="20607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2985</TotalTime>
  <Words>1620</Words>
  <Application>Microsoft Office PowerPoint</Application>
  <PresentationFormat>Экран (4:3)</PresentationFormat>
  <Paragraphs>275</Paragraphs>
  <Slides>105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105</vt:i4>
      </vt:variant>
    </vt:vector>
  </HeadingPairs>
  <TitlesOfParts>
    <vt:vector size="108" baseType="lpstr">
      <vt:lpstr>Оформление по умолчанию</vt:lpstr>
      <vt:lpstr>Equation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Ernest Suvorov</dc:creator>
  <cp:lastModifiedBy>Suvorov</cp:lastModifiedBy>
  <cp:revision>305</cp:revision>
  <dcterms:created xsi:type="dcterms:W3CDTF">2005-11-15T18:07:33Z</dcterms:created>
  <dcterms:modified xsi:type="dcterms:W3CDTF">2024-03-20T09:25:41Z</dcterms:modified>
</cp:coreProperties>
</file>